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 saveSubsetFonts="1">
  <p:sldMasterIdLst>
    <p:sldMasterId id="2147483648" r:id="rId1"/>
    <p:sldMasterId id="2147483673" r:id="rId2"/>
    <p:sldMasterId id="2147483660" r:id="rId3"/>
  </p:sldMasterIdLst>
  <p:notesMasterIdLst>
    <p:notesMasterId r:id="rId23"/>
  </p:notesMasterIdLst>
  <p:handoutMasterIdLst>
    <p:handoutMasterId r:id="rId24"/>
  </p:handoutMasterIdLst>
  <p:sldIdLst>
    <p:sldId id="296" r:id="rId4"/>
    <p:sldId id="257" r:id="rId5"/>
    <p:sldId id="258" r:id="rId6"/>
    <p:sldId id="269" r:id="rId7"/>
    <p:sldId id="287" r:id="rId8"/>
    <p:sldId id="259" r:id="rId9"/>
    <p:sldId id="262" r:id="rId10"/>
    <p:sldId id="261" r:id="rId11"/>
    <p:sldId id="294" r:id="rId12"/>
    <p:sldId id="260" r:id="rId13"/>
    <p:sldId id="295" r:id="rId14"/>
    <p:sldId id="292" r:id="rId15"/>
    <p:sldId id="293" r:id="rId16"/>
    <p:sldId id="289" r:id="rId17"/>
    <p:sldId id="263" r:id="rId18"/>
    <p:sldId id="266" r:id="rId19"/>
    <p:sldId id="264" r:id="rId20"/>
    <p:sldId id="265" r:id="rId21"/>
    <p:sldId id="256" r:id="rId22"/>
  </p:sldIdLst>
  <p:sldSz cx="12192000" cy="6858000"/>
  <p:notesSz cx="6797675" cy="9928225"/>
  <p:embeddedFontLst>
    <p:embeddedFont>
      <p:font typeface="Cambria" panose="02040503050406030204" pitchFamily="18" charset="0"/>
      <p:regular r:id="rId25"/>
      <p:bold r:id="rId26"/>
      <p:italic r:id="rId27"/>
      <p:boldItalic r:id="rId28"/>
    </p:embeddedFont>
    <p:embeddedFont>
      <p:font typeface="Calibri Light" panose="020F0302020204030204" pitchFamily="34" charset="0"/>
      <p:regular r:id="rId29"/>
      <p:italic r:id="rId30"/>
    </p:embeddedFont>
    <p:embeddedFont>
      <p:font typeface="Arial Rounded MT Bold" panose="020F0704030504030204" pitchFamily="34" charset="0"/>
      <p:regular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AkkoW01-Regular" panose="020B0503060303060303" charset="0"/>
      <p:regular r:id="rId36"/>
    </p:embeddedFont>
    <p:embeddedFont>
      <p:font typeface="Gill Sans MT" panose="020B0502020104020203" pitchFamily="34" charset="0"/>
      <p:regular r:id="rId37"/>
      <p:bold r:id="rId38"/>
      <p:italic r:id="rId39"/>
      <p:boldItalic r:id="rId40"/>
    </p:embeddedFont>
    <p:embeddedFont>
      <p:font typeface="Crimson Text" panose="020B0604020202020204" charset="0"/>
      <p:regular r:id="rId41"/>
      <p:bold r:id="rId42"/>
      <p:italic r:id="rId43"/>
      <p:boldItalic r:id="rId44"/>
    </p:embeddedFont>
    <p:embeddedFont>
      <p:font typeface="Raleway" panose="020B0604020202020204" charset="0"/>
      <p:regular r:id="rId45"/>
      <p:bold r:id="rId4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1126"/>
    <a:srgbClr val="382873"/>
    <a:srgbClr val="25136D"/>
    <a:srgbClr val="006994"/>
    <a:srgbClr val="006B3F"/>
    <a:srgbClr val="FCD1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Stijl, lich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78354" autoAdjust="0"/>
  </p:normalViewPr>
  <p:slideViewPr>
    <p:cSldViewPr snapToGrid="0">
      <p:cViewPr varScale="1">
        <p:scale>
          <a:sx n="69" d="100"/>
          <a:sy n="69" d="100"/>
        </p:scale>
        <p:origin x="1138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notesViewPr>
    <p:cSldViewPr snapToGrid="0">
      <p:cViewPr varScale="1">
        <p:scale>
          <a:sx n="114" d="100"/>
          <a:sy n="114" d="100"/>
        </p:scale>
        <p:origin x="520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font" Target="fonts/font22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5.fntdata"/><Relationship Id="rId41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font" Target="fonts/font21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49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7.fntdata"/><Relationship Id="rId44" Type="http://schemas.openxmlformats.org/officeDocument/2006/relationships/font" Target="fonts/font20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font" Target="fonts/font19.fntdata"/><Relationship Id="rId48" Type="http://schemas.openxmlformats.org/officeDocument/2006/relationships/viewProps" Target="viewProps.xml"/><Relationship Id="rId8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E196BD-3462-4D75-9453-B7D4980A95BE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1E8DCE-090D-4639-9855-3F0D1FAE2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9272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13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13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84616A3F-A300-41B5-B3CB-DA568940D511}" type="datetimeFigureOut">
              <a:rPr lang="en-GB" smtClean="0"/>
              <a:t>13/04/2022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16612D9-2455-4B10-88F2-93270A67D0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738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0C2A6-33E7-4D78-8CED-DE0A5E3F5E0E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3701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The contribution Food and non-alcoholic beverages (51.4%) to overall inflation exceeds 50%.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Significant jumps are observed for both Food and non-alcoholic beverages (from 49.4% to 51.4% -  2 percentage points) and Transport (from 12.3% to 14.9% -  2.6 percentage points).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The contribution of Housing, Water, Electricity and Gas (11.6%), shrinks by percentage points between February 2022 and March 2022.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612D9-2455-4B10-88F2-93270A67D0F3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3578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latin typeface="Raleway" panose="020B0503030101060003" pitchFamily="34" charset="0"/>
              </a:rPr>
              <a:t>With the food division and on a Year-on-Year basis, five sub-classes (Oils and Fats, Water, Cereal Products, Vegetables and Fish and Other Sea Food) record rates higher than the national average (22.4%).</a:t>
            </a:r>
            <a:br>
              <a:rPr lang="en-GB" dirty="0">
                <a:latin typeface="Raleway" panose="020B0503030101060003" pitchFamily="34" charset="0"/>
              </a:rPr>
            </a:br>
            <a:endParaRPr lang="en-GB" dirty="0">
              <a:latin typeface="Raleway" panose="020B0503030101060003" pitchFamily="34" charset="0"/>
            </a:endParaRPr>
          </a:p>
          <a:p>
            <a:r>
              <a:rPr lang="en-GB" dirty="0">
                <a:latin typeface="Raleway" panose="020B0503030101060003" pitchFamily="34" charset="0"/>
              </a:rPr>
              <a:t>Also on a Month-on-Month basis, seven sub-classes (Fruits and Nuts; Fish and Other Sea Food; Vegetables; Fruit and Vegetable Juices; Milk, dairy Products and Eggs; Oils and Fats; and Sugar and Desserts) record rates higher than the national average (4.5%).</a:t>
            </a:r>
            <a:br>
              <a:rPr lang="en-GB" dirty="0">
                <a:latin typeface="Raleway" panose="020B0503030101060003" pitchFamily="34" charset="0"/>
              </a:rPr>
            </a:br>
            <a:endParaRPr lang="en-GB" dirty="0">
              <a:latin typeface="Raleway" panose="020B0503030101060003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612D9-2455-4B10-88F2-93270A67D0F3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11477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Following near convergence reached between food and non-food inflation in Dec. 2021 and Jan. 2022, the widening gap with food surpassing non-food inflation has been widened in March 2022 to 5.4 percentage points, form 0.4 percentage points in February 2022.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612D9-2455-4B10-88F2-93270A67D0F3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564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For the periods Feb. 2022 and March 2022, the increase in month-on-month inflation for non-food inflation(1.7% to 3.7%)  is steeper than food inflation (from 3.1% to 4.5%)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612D9-2455-4B10-88F2-93270A67D0F3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74286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The gap between locally produced item and imported items is sustained in March 2022.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612D9-2455-4B10-88F2-93270A67D0F3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19157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latin typeface="+mn-lt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612D9-2455-4B10-88F2-93270A67D0F3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2491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612D9-2455-4B10-88F2-93270A67D0F3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98722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612D9-2455-4B10-88F2-93270A67D0F3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83798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612D9-2455-4B10-88F2-93270A67D0F3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09090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612D9-2455-4B10-88F2-93270A67D0F3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1476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612D9-2455-4B10-88F2-93270A67D0F3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67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612D9-2455-4B10-88F2-93270A67D0F3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257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612D9-2455-4B10-88F2-93270A67D0F3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5853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612D9-2455-4B10-88F2-93270A67D0F3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4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Both Year-on-Year (3.7 percentage points) and Month-on-Month inflation (1.6 percentage points)  for March 2022 steep relative to previous months.</a:t>
            </a:r>
          </a:p>
          <a:p>
            <a:endParaRPr lang="en-GB" dirty="0"/>
          </a:p>
          <a:p>
            <a:r>
              <a:rPr lang="en-GB" dirty="0"/>
              <a:t>Year-on-Year rate of inflation for March 2022 steeps (3.7 percentage points) relative to the upward trends recorded since May 2021.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612D9-2455-4B10-88F2-93270A67D0F3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53626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Year-on-Year change in food inflation (five percentage points) between Feb. 2022 and March 2022 is twice non-food inflation )2.5 percentage points).</a:t>
            </a:r>
          </a:p>
          <a:p>
            <a:endParaRPr lang="en-GB" dirty="0"/>
          </a:p>
          <a:p>
            <a:r>
              <a:rPr lang="en-GB" dirty="0"/>
              <a:t>Year-on-Year change in food inflation is almost twice the 12-month rolling average from April 2021 to March 2022</a:t>
            </a:r>
          </a:p>
          <a:p>
            <a:endParaRPr lang="en-GB" dirty="0"/>
          </a:p>
          <a:p>
            <a:r>
              <a:rPr lang="en-GB" dirty="0"/>
              <a:t>Month-on-Month food inflation (4.5%) for March 2022 surpasses non-food (3.7%) by 0.8 percentage points.</a:t>
            </a:r>
          </a:p>
          <a:p>
            <a:endParaRPr lang="en-GB" dirty="0"/>
          </a:p>
          <a:p>
            <a:r>
              <a:rPr lang="en-GB" dirty="0"/>
              <a:t>The variation in domestic inflation (20.0%) and imported inflation (17.3) is 2.7 percentage points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612D9-2455-4B10-88F2-93270A67D0F3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88838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Across the 13 divisions, rank of the top three has changed in March 2022. Rate of inflation for Transport (26.6%) surpasses both Food and Non-Alcoholic Beverages (22.4%) and Housing, Water, Electricity and Gas (21.4%). All three record inflation rates higher than the national average (19.4%).</a:t>
            </a:r>
          </a:p>
          <a:p>
            <a:endParaRPr lang="en-GB" dirty="0"/>
          </a:p>
          <a:p>
            <a:r>
              <a:rPr lang="en-GB" dirty="0"/>
              <a:t>Inflation rates for four divisions in March 2022 [Household equipment and maintenance (18.5% vs. 8.5%) ; Recreation, Sports and Culture (17.0% vs. 8.4%) ; Personal Care and Miscellaneous Goods(17.0% vs. 8.5%) ; and Education Services(2.9% vs. 1.1%) ) are least twice the rates for the rolling average from April 2021 to March 2022.</a:t>
            </a:r>
          </a:p>
          <a:p>
            <a:endParaRPr lang="en-GB" dirty="0"/>
          </a:p>
          <a:p>
            <a:r>
              <a:rPr lang="en-GB" dirty="0"/>
              <a:t>Rate of inflation for Insurance and Financial Services for March 2022 (3.0%) is the only division that records a rate lower than the rolling average from April 2021 to March 2022 (6.5%)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612D9-2455-4B10-88F2-93270A67D0F3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11952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On a Month-on-Month basis, all 13 divisions except Housing, Water, Electricity and Gas, record rates inflation higher than February 2022 and the rolling average from April 2021 to March 2022. </a:t>
            </a:r>
          </a:p>
          <a:p>
            <a:endParaRPr lang="en-GB" dirty="0"/>
          </a:p>
          <a:p>
            <a:r>
              <a:rPr lang="en-GB" dirty="0"/>
              <a:t>Transport (8.5%)recorded the highest with rate more than twice the national month-on-month inflation (4.0%) and food and non-alcoholic beverages had the second highest of 4.5%.</a:t>
            </a:r>
          </a:p>
          <a:p>
            <a:endParaRPr lang="en-GB" dirty="0"/>
          </a:p>
          <a:p>
            <a:r>
              <a:rPr lang="en-GB" dirty="0"/>
              <a:t>Insurance and Financial Services (0.5%) recorded the least month-on-month inflation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612D9-2455-4B10-88F2-93270A67D0F3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2214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3B02EE2-0482-4E5A-8286-345E63C662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xmlns="" id="{DA763E77-8784-4206-8D91-8426BA3F17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AC58B38C-EFF7-413F-BA73-6D30FCEC9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4F9DA-C245-EE47-AF97-0EAF9714E264}" type="datetime1">
              <a:rPr lang="en-US" smtClean="0"/>
              <a:t>4/13/2022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7BD0FFD9-12C2-4341-A4CA-8EAB623B2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B03AB7B4-8A41-446F-A7A6-97347E42C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4F868-F828-472F-BCFA-81EF005179B6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xmlns="" id="{0B595B76-562B-44E5-9969-79BEE9074E61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38287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xmlns="" id="{846EC28B-FDEF-4D2B-B836-F45B6134AE41}"/>
              </a:ext>
            </a:extLst>
          </p:cNvPr>
          <p:cNvSpPr txBox="1"/>
          <p:nvPr userDrawn="1"/>
        </p:nvSpPr>
        <p:spPr>
          <a:xfrm>
            <a:off x="61913" y="820519"/>
            <a:ext cx="120681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solidFill>
                  <a:srgbClr val="CE1126"/>
                </a:solidFill>
                <a:latin typeface="Crimson Text" panose="02000503000000000000" pitchFamily="2" charset="0"/>
                <a:ea typeface="Cambria" panose="02040503050406030204" pitchFamily="18" charset="0"/>
              </a:rPr>
              <a:t>PRESS </a:t>
            </a:r>
          </a:p>
          <a:p>
            <a:pPr algn="ctr"/>
            <a:r>
              <a:rPr lang="en-GB" sz="6000" b="1" dirty="0">
                <a:solidFill>
                  <a:srgbClr val="CE1126"/>
                </a:solidFill>
                <a:latin typeface="Crimson Text" panose="02000503000000000000" pitchFamily="2" charset="0"/>
                <a:ea typeface="Cambria" panose="02040503050406030204" pitchFamily="18" charset="0"/>
              </a:rPr>
              <a:t>RELEASE</a:t>
            </a:r>
          </a:p>
        </p:txBody>
      </p:sp>
      <p:pic>
        <p:nvPicPr>
          <p:cNvPr id="13" name="Afbeelding 12" descr="Afbeelding met tekst, boek&#10;&#10;Automatisch gegenereerde beschrijving">
            <a:extLst>
              <a:ext uri="{FF2B5EF4-FFF2-40B4-BE49-F238E27FC236}">
                <a16:creationId xmlns:a16="http://schemas.microsoft.com/office/drawing/2014/main" xmlns="" id="{F430C907-0E0B-4BF8-B2E8-937406AE61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74" y="250981"/>
            <a:ext cx="3439662" cy="2858852"/>
          </a:xfrm>
          <a:prstGeom prst="rect">
            <a:avLst/>
          </a:prstGeom>
        </p:spPr>
      </p:pic>
      <p:pic>
        <p:nvPicPr>
          <p:cNvPr id="15" name="Afbeelding 14" descr="Afbeelding met teken, tekst, buiten&#10;&#10;Automatisch gegenereerde beschrijving">
            <a:extLst>
              <a:ext uri="{FF2B5EF4-FFF2-40B4-BE49-F238E27FC236}">
                <a16:creationId xmlns:a16="http://schemas.microsoft.com/office/drawing/2014/main" xmlns="" id="{6ABD3FB0-C4FE-40A4-AD35-947352C9B6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923" y="320880"/>
            <a:ext cx="2894303" cy="285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43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28E77693-E8DC-4F71-9B53-693EE24C9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9C8FDF14-35DE-4AB8-ADEA-48752CD85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F8E0CB26-E796-4FB4-9934-995ADC12A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047B6-6AA3-4117-AD94-E637FBA6D54B}" type="datetimeFigureOut">
              <a:rPr lang="en-GB" smtClean="0"/>
              <a:t>13/04/2022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60564F2E-3DE3-4EC7-97C9-2CE840E4C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E439161B-D7C7-4503-9E50-573C848FF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D7CF-8AF2-4758-8F25-33F3E0E134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89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0E2839D-2206-4DB9-8C62-BA102A651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04128228-AA6B-4180-80CD-5DD58603AE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xmlns="" id="{0F254E08-43A5-47C4-81A9-B31965B6A4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xmlns="" id="{42E49524-EB64-4470-AECC-090735D3F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047B6-6AA3-4117-AD94-E637FBA6D54B}" type="datetimeFigureOut">
              <a:rPr lang="en-GB" smtClean="0"/>
              <a:t>13/04/2022</a:t>
            </a:fld>
            <a:endParaRPr lang="en-GB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xmlns="" id="{0D885207-60E6-4662-AC31-9FB3C35F9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xmlns="" id="{170DF29A-2B98-48E5-9B80-1AA4FB133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D7CF-8AF2-4758-8F25-33F3E0E134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799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C04D995-F629-40E1-9BFA-BE6FC4476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C4391238-ECC1-47F0-A386-5B3034FC6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xmlns="" id="{322C6D1C-DAA8-4C20-B7D3-2DCBA7D45D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xmlns="" id="{404AC124-A542-4C28-8C2A-F86BC47987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xmlns="" id="{FDAB7C6B-FBE7-47ED-855B-51372C5DF0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xmlns="" id="{E58AF54B-A2D1-4EF2-82DD-50DF557A8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047B6-6AA3-4117-AD94-E637FBA6D54B}" type="datetimeFigureOut">
              <a:rPr lang="en-GB" smtClean="0"/>
              <a:t>13/04/2022</a:t>
            </a:fld>
            <a:endParaRPr lang="en-GB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xmlns="" id="{FB63B45D-CE24-491D-A8C3-25037AA7C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xmlns="" id="{F6BADE8F-3669-423E-BF65-6F85B806C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D7CF-8AF2-4758-8F25-33F3E0E134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100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7EB91912-C215-4752-8103-057E27163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xmlns="" id="{02F6D7F4-B9D8-4536-BFCD-4E6490E20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047B6-6AA3-4117-AD94-E637FBA6D54B}" type="datetimeFigureOut">
              <a:rPr lang="en-GB" smtClean="0"/>
              <a:t>13/04/2022</a:t>
            </a:fld>
            <a:endParaRPr lang="en-GB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xmlns="" id="{7648D00D-EB3D-471A-9043-0271CAC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xmlns="" id="{71D026EF-0740-433B-A0C0-73265A7BC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D7CF-8AF2-4758-8F25-33F3E0E134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44715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xmlns="" id="{1A817220-86C2-4A41-B42E-DEEDE4438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047B6-6AA3-4117-AD94-E637FBA6D54B}" type="datetimeFigureOut">
              <a:rPr lang="en-GB" smtClean="0"/>
              <a:t>13/04/2022</a:t>
            </a:fld>
            <a:endParaRPr lang="en-GB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xmlns="" id="{68044D9C-826B-4898-A07C-4291F588D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xmlns="" id="{382949E6-996C-42FE-AFFA-F97E57575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D7CF-8AF2-4758-8F25-33F3E0E134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4727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CBD673B-EA8F-4D30-A775-7D1061C11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0A8C8935-A843-45F4-9EE5-78C34E0ECB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xmlns="" id="{8F2FD77A-31BD-46A6-90D8-C615B14E60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xmlns="" id="{46DBCEBB-EC7D-462E-939B-748A0DDE8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047B6-6AA3-4117-AD94-E637FBA6D54B}" type="datetimeFigureOut">
              <a:rPr lang="en-GB" smtClean="0"/>
              <a:t>13/04/2022</a:t>
            </a:fld>
            <a:endParaRPr lang="en-GB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xmlns="" id="{CAB0B17F-D1C9-40D4-9910-6C29FB9CF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xmlns="" id="{032050A7-9E83-4255-9A3E-04F452DF5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D7CF-8AF2-4758-8F25-33F3E0E134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9236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E091828-7D2B-4254-B706-B7C5DC5F8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xmlns="" id="{3505B510-19D4-4A55-BE30-9DC82B0626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xmlns="" id="{54E8A9FC-E459-4ACC-8670-CB43BE6E07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xmlns="" id="{5DA9A0F6-5F99-49CA-8DEC-84BF3ABDA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047B6-6AA3-4117-AD94-E637FBA6D54B}" type="datetimeFigureOut">
              <a:rPr lang="en-GB" smtClean="0"/>
              <a:t>13/04/2022</a:t>
            </a:fld>
            <a:endParaRPr lang="en-GB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xmlns="" id="{5937CD8C-B829-49C4-8CEA-086A3640B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xmlns="" id="{72CF9C3A-F065-4816-92A8-7FE528306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D7CF-8AF2-4758-8F25-33F3E0E134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531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34C9E27-9954-4557-A9FA-4AF62E2F2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xmlns="" id="{97B12E94-E452-40B3-AFA9-52CF10CF8C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A347990E-0B39-463F-81C9-CC7DAD8F3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047B6-6AA3-4117-AD94-E637FBA6D54B}" type="datetimeFigureOut">
              <a:rPr lang="en-GB" smtClean="0"/>
              <a:t>13/04/2022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205F2EBA-525F-47EE-A48D-A8CA73958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F9EB77B8-E5CB-4905-B7B2-83BD64DBA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D7CF-8AF2-4758-8F25-33F3E0E134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00884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xmlns="" id="{F369A613-2383-4705-94FC-583F00A631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xmlns="" id="{3CAFBCD3-FB14-4889-9F8E-C150F86D39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7ED4B336-2183-4675-967B-C2EF9A01F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047B6-6AA3-4117-AD94-E637FBA6D54B}" type="datetimeFigureOut">
              <a:rPr lang="en-GB" smtClean="0"/>
              <a:t>13/04/2022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935691B2-EA43-481B-AD13-155A2DA7D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A2533EEB-5B7A-47A9-85FF-54CFF8F07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D7CF-8AF2-4758-8F25-33F3E0E134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94904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6265" y="1122363"/>
            <a:ext cx="6316393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6265" y="3602038"/>
            <a:ext cx="6316393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83E5F-646B-634E-ADD7-4477FD0CBE69}" type="datetime1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CEF5A-831C-E149-AD74-3E1CD52B2A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98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4CE5BC4-46FB-41ED-BDBA-EA1CFD5C5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xmlns="" id="{823E9BE9-6021-4E6E-8C23-74B6AA83C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D167-56E0-A143-98A6-93060D65392C}" type="datetime1">
              <a:rPr lang="en-US" smtClean="0"/>
              <a:t>4/13/2022</a:t>
            </a:fld>
            <a:endParaRPr lang="en-GB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xmlns="" id="{FB0A4635-0FE4-4DB4-AED5-29135D50B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xmlns="" id="{70BF83B5-63DF-42A6-9F4C-6369A7090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4F868-F828-472F-BCFA-81EF005179B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28544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BD131-1288-7047-AD22-2B3CDA1DF8B9}" type="datetime1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8FBC5-ED23-2943-9810-ABC0351CB0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9067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8A98A-8FEE-BB47-99E7-EBFF14120D90}" type="datetime1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2870D-59FD-3147-A418-DBCE21DE60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5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744AE-3B8E-3140-B7A6-74DC13F62BBE}" type="datetime1">
              <a:rPr lang="en-US" smtClean="0"/>
              <a:t>4/13/2022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836B9-7789-7647-86AC-A216ADAC25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7859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902F6-27EA-754B-8778-6B0DA8D0CD23}" type="datetime1">
              <a:rPr lang="en-US" smtClean="0"/>
              <a:t>4/13/2022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ECD12-9136-3A4F-B4C4-11C5060CF9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2981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55F98-F2F6-9A48-A7EC-D07767B42560}" type="datetime1">
              <a:rPr lang="en-US" smtClean="0"/>
              <a:t>4/13/2022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9F139-11E4-6447-9958-7CDD114E60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9845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BC161-3B2B-1A48-925E-09118FEE6C4C}" type="datetime1">
              <a:rPr lang="en-US" smtClean="0"/>
              <a:t>4/13/2022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6AA1F-C6BF-D842-B347-B73BE97E5B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22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E847A-3B54-0640-A7D0-3EB06B87A7A2}" type="datetime1">
              <a:rPr lang="en-US" smtClean="0"/>
              <a:t>4/13/2022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B444F-79E3-8D42-97EE-4E7C485D0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2998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20240-4472-8547-AE0D-AA3893129F2E}" type="datetime1">
              <a:rPr lang="en-US" smtClean="0"/>
              <a:t>4/13/2022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3569B-C63C-EF44-BCAE-6D85929A98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2842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F259C-50FD-B741-9E7B-1068D99E04E8}" type="datetime1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93ABD-7FF0-C844-90D7-AC600855E2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4793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721BA-B411-2A42-9F2C-8AF10CCCE2AC}" type="datetime1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6F82F-32CE-8C46-BD09-02EC3A4AF3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807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xmlns="" id="{FEDAF555-5517-4635-8C18-E8768F59E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2F76D-6605-0A4B-82B8-8EA0AB2CAED6}" type="datetime1">
              <a:rPr lang="en-US" smtClean="0"/>
              <a:t>4/13/2022</a:t>
            </a:fld>
            <a:endParaRPr lang="en-GB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xmlns="" id="{3FA34D8C-F194-405D-8BDE-5CF06F587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xmlns="" id="{35BFA185-D275-4BA1-B6E3-E3625D692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4F868-F828-472F-BCFA-81EF005179B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26696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4149" y="2953581"/>
            <a:ext cx="7903702" cy="1325563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E6BBD-3841-EA48-8021-5EC248166142}" type="datetime1">
              <a:rPr lang="en-US" smtClean="0"/>
              <a:t>4/13/2022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147D4-F1CC-4F4A-A2DC-4FDA7B1114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185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44C9890-CC63-4C56-9A46-08D5C4C76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D7023023-E014-42A4-BBAB-BD24357AA8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xmlns="" id="{6E69721B-C6B2-4C55-A2D4-ABABAED028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xmlns="" id="{A7DF45B9-AC6D-43FD-94C6-91A85EBF3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E54E8-818F-A54F-A53E-15CEF76E0FB6}" type="datetime1">
              <a:rPr lang="en-US" smtClean="0"/>
              <a:t>4/13/2022</a:t>
            </a:fld>
            <a:endParaRPr lang="en-GB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xmlns="" id="{66312736-11B9-4A6A-B4DF-E18FF5DBF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xmlns="" id="{370F4D33-657E-4D60-AAA2-A67CC3273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4F868-F828-472F-BCFA-81EF005179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9525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85B4BCF7-4128-48E8-B8F7-9D1DA4A53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xmlns="" id="{B070FFDF-1A0B-413C-BE49-2A638EA23D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xmlns="" id="{DE8BC8EA-3479-44C9-9FB9-AFF513482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xmlns="" id="{9C742705-85FD-4E62-9D62-34A8D3600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DBD34-92B7-6344-9178-D0B4C01A1BEC}" type="datetime1">
              <a:rPr lang="en-US" smtClean="0"/>
              <a:t>4/13/2022</a:t>
            </a:fld>
            <a:endParaRPr lang="en-GB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xmlns="" id="{44BD5EF7-8676-4DFF-893A-6D0F782A7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xmlns="" id="{1C976D9A-3F69-472E-99C1-2DC6C0DDF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4F868-F828-472F-BCFA-81EF005179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244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E2C7DDC-38A3-414B-B627-F5CE335F9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xmlns="" id="{332B3D90-4C4A-4E9E-8E0D-B3211FD8EF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3DA0936B-FA89-4361-B210-A9CAC8887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0E3BF-2409-EB4F-BA15-2EDD6B6B4EF2}" type="datetime1">
              <a:rPr lang="en-US" smtClean="0"/>
              <a:t>4/13/2022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02F6C4C5-AF56-45D2-B738-E6FD06794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4DE09A5A-4235-4756-971A-6420C5729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4F868-F828-472F-BCFA-81EF005179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7474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xmlns="" id="{CDDE3D92-1074-4A2E-9E6C-692004B734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xmlns="" id="{D269CF62-A716-4F81-A884-28C6F90125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18114B08-E388-4AFF-88D9-129D705DE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15FD7-E925-6A49-86CE-127ED8481D14}" type="datetime1">
              <a:rPr lang="en-US" smtClean="0"/>
              <a:t>4/13/2022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6A2F76CB-99FC-42A8-B9A2-03EC9FE1A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96AF27C7-9262-4D50-85FC-FA3A69675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4F868-F828-472F-BCFA-81EF005179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90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80E19216-9275-412C-84DB-B46288DFB5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xmlns="" id="{34665CDB-B218-4EBE-9E19-0CF8F2D536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33A80640-1E62-483E-BF9E-FDB5B87B4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047B6-6AA3-4117-AD94-E637FBA6D54B}" type="datetimeFigureOut">
              <a:rPr lang="en-GB" smtClean="0"/>
              <a:t>13/04/2022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0E21D783-36EF-4831-BA37-2E3E69DEB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E097C716-8F71-4F25-94F2-6EC830D77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D7CF-8AF2-4758-8F25-33F3E0E134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4417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56B93F0-A4C6-42CC-82F0-5C3A33F39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691F6F7D-BBBB-4877-84F5-1A032D6098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161925F2-8F95-4E9D-A068-A958218C1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047B6-6AA3-4117-AD94-E637FBA6D54B}" type="datetimeFigureOut">
              <a:rPr lang="en-GB" smtClean="0"/>
              <a:t>13/04/2022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DAC99CA4-33EF-48C3-A996-8ED31D225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9832A3D3-6D1A-41EB-A902-6EBBCC9F3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D7CF-8AF2-4758-8F25-33F3E0E134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4232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xmlns="" id="{FD319831-A940-49C3-9448-2A67A9089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46897573-D04C-47D6-A35E-296F009B51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GB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C319A2FC-F61B-464E-94F3-E635677C8B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3145E-2380-1E4A-BD03-61ADE7EF81FF}" type="datetime1">
              <a:rPr lang="en-US" smtClean="0"/>
              <a:t>4/13/2022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ECA98F8F-373C-43C9-A39F-0D4F8AB68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423591C6-29A5-4096-9B99-DF8DA17B0E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4F868-F828-472F-BCFA-81EF005179B6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xmlns="" id="{AD9AF603-83A2-45F0-93F2-49DF7DB48662}"/>
              </a:ext>
            </a:extLst>
          </p:cNvPr>
          <p:cNvSpPr/>
          <p:nvPr userDrawn="1"/>
        </p:nvSpPr>
        <p:spPr>
          <a:xfrm>
            <a:off x="1" y="6038850"/>
            <a:ext cx="12192000" cy="819150"/>
          </a:xfrm>
          <a:prstGeom prst="rect">
            <a:avLst/>
          </a:prstGeom>
          <a:solidFill>
            <a:srgbClr val="38287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Afbeelding 7" descr="Afbeelding met teken, tekst, buiten&#10;&#10;Automatisch gegenereerde beschrijving">
            <a:extLst>
              <a:ext uri="{FF2B5EF4-FFF2-40B4-BE49-F238E27FC236}">
                <a16:creationId xmlns:a16="http://schemas.microsoft.com/office/drawing/2014/main" xmlns="" id="{AF6EB7C5-6DF5-4D02-8ECC-976E065F472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21" y="6136030"/>
            <a:ext cx="632538" cy="624790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xmlns="" id="{A4A79C9C-D3EF-42AB-8D00-F073271B9861}"/>
              </a:ext>
            </a:extLst>
          </p:cNvPr>
          <p:cNvSpPr txBox="1"/>
          <p:nvPr userDrawn="1"/>
        </p:nvSpPr>
        <p:spPr>
          <a:xfrm>
            <a:off x="769143" y="6125259"/>
            <a:ext cx="2269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Raleway" panose="020B0503030101060003" pitchFamily="34" charset="0"/>
              </a:rPr>
              <a:t>Ghana</a:t>
            </a:r>
          </a:p>
          <a:p>
            <a:r>
              <a:rPr lang="en-GB" dirty="0">
                <a:solidFill>
                  <a:schemeClr val="bg1"/>
                </a:solidFill>
                <a:latin typeface="Raleway" panose="020B0503030101060003" pitchFamily="34" charset="0"/>
              </a:rPr>
              <a:t>Statistical Service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xmlns="" id="{CF5953A1-F349-4E8C-87F7-96E96C7F8423}"/>
              </a:ext>
            </a:extLst>
          </p:cNvPr>
          <p:cNvSpPr txBox="1"/>
          <p:nvPr userDrawn="1"/>
        </p:nvSpPr>
        <p:spPr>
          <a:xfrm>
            <a:off x="9869714" y="6125258"/>
            <a:ext cx="2148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chemeClr val="bg1"/>
                </a:solidFill>
                <a:latin typeface="Raleway" panose="020B0503030101060003" pitchFamily="34" charset="0"/>
              </a:rPr>
              <a:t>CPI release</a:t>
            </a:r>
          </a:p>
          <a:p>
            <a:pPr algn="r"/>
            <a:r>
              <a:rPr lang="en-GB" dirty="0">
                <a:solidFill>
                  <a:schemeClr val="bg1"/>
                </a:solidFill>
                <a:latin typeface="Raleway" panose="020B0503030101060003" pitchFamily="34" charset="0"/>
              </a:rPr>
              <a:t>April  2022 </a:t>
            </a:r>
          </a:p>
        </p:txBody>
      </p:sp>
    </p:spTree>
    <p:extLst>
      <p:ext uri="{BB962C8B-B14F-4D97-AF65-F5344CB8AC3E}">
        <p14:creationId xmlns:p14="http://schemas.microsoft.com/office/powerpoint/2010/main" val="1880858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xmlns="" id="{4241978D-D789-4901-8486-AD3E2B06A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7DF4DBD1-E55D-4934-97AA-A2FA899D2A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9DEC438C-F59D-4071-906F-67152C3918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047B6-6AA3-4117-AD94-E637FBA6D54B}" type="datetimeFigureOut">
              <a:rPr lang="en-GB" smtClean="0"/>
              <a:t>13/04/2022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D19D2F55-21E8-42A5-B321-203E7ED56C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081B213D-3EA0-492B-8810-A633C07722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1D7CF-8AF2-4758-8F25-33F3E0E134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507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80563" y="6396038"/>
            <a:ext cx="2262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254F43A7-C3A4-9743-9CC8-B643DDC21648}" type="datetime1">
              <a:rPr lang="en-US" smtClean="0"/>
              <a:t>4/13/2022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5075" y="6399213"/>
            <a:ext cx="6905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B974854E-B40E-4440-9C55-6B5CF49199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251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emf"/><Relationship Id="rId5" Type="http://schemas.openxmlformats.org/officeDocument/2006/relationships/package" Target="../embeddings/Microsoft_Excel_Worksheet1.xlsx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sghana.gov.gh/gssmain/fileUpload/Price%20Indices/CPI_Technical_Guide_v5_Published_14102020.pdf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1910885" y="1828701"/>
            <a:ext cx="4737497" cy="1434848"/>
          </a:xfrm>
        </p:spPr>
        <p:txBody>
          <a:bodyPr/>
          <a:lstStyle/>
          <a:p>
            <a:pPr lvl="0"/>
            <a:r>
              <a:rPr lang="en-US" sz="3600" b="1" dirty="0">
                <a:solidFill>
                  <a:prstClr val="black"/>
                </a:solidFill>
                <a:latin typeface="Crimson Text" panose="02000503000000000000" pitchFamily="2" charset="0"/>
                <a:ea typeface="Cambria" panose="02040503050406030204" pitchFamily="18" charset="0"/>
              </a:rPr>
              <a:t>PRESS RELEASE</a:t>
            </a:r>
            <a:r>
              <a:rPr lang="en-CA" sz="3600" b="1" dirty="0">
                <a:solidFill>
                  <a:prstClr val="black"/>
                </a:solidFill>
                <a:latin typeface="Crimson Text" panose="02000503000000000000" pitchFamily="2" charset="0"/>
                <a:ea typeface="Cambria" panose="02040503050406030204" pitchFamily="18" charset="0"/>
              </a:rPr>
              <a:t/>
            </a:r>
            <a:br>
              <a:rPr lang="en-CA" sz="3600" b="1" dirty="0">
                <a:solidFill>
                  <a:prstClr val="black"/>
                </a:solidFill>
                <a:latin typeface="Crimson Text" panose="02000503000000000000" pitchFamily="2" charset="0"/>
                <a:ea typeface="Cambria" panose="02040503050406030204" pitchFamily="18" charset="0"/>
              </a:rPr>
            </a:br>
            <a:endParaRPr lang="en-US" altLang="en-US" sz="3600" dirty="0"/>
          </a:p>
        </p:txBody>
      </p:sp>
      <p:sp>
        <p:nvSpPr>
          <p:cNvPr id="15363" name="Subtitle 2"/>
          <p:cNvSpPr>
            <a:spLocks noGrp="1"/>
          </p:cNvSpPr>
          <p:nvPr>
            <p:ph type="subTitle" idx="1"/>
          </p:nvPr>
        </p:nvSpPr>
        <p:spPr>
          <a:xfrm>
            <a:off x="1085850" y="3558778"/>
            <a:ext cx="6245679" cy="1241822"/>
          </a:xfrm>
        </p:spPr>
        <p:txBody>
          <a:bodyPr/>
          <a:lstStyle/>
          <a:p>
            <a:r>
              <a:rPr lang="en-US" sz="3200" dirty="0">
                <a:latin typeface="Raleway" panose="020B0503030101060003" pitchFamily="34" charset="0"/>
                <a:ea typeface="American Typewriter" charset="0"/>
                <a:cs typeface="American Typewriter" charset="0"/>
              </a:rPr>
              <a:t>CONSUMER PRICE INDEX AND INFLATION</a:t>
            </a:r>
            <a:endParaRPr lang="en-US" alt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3915AD-BA24-459F-B711-30C9DA712D3B}" type="slidenum">
              <a:rPr lang="en-US" smtClean="0"/>
              <a:pPr>
                <a:defRPr/>
              </a:pPr>
              <a:t>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9th April, 2022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8CFE7DF-C82B-4FB9-9E3A-3287040CFDCE}"/>
              </a:ext>
            </a:extLst>
          </p:cNvPr>
          <p:cNvSpPr txBox="1"/>
          <p:nvPr/>
        </p:nvSpPr>
        <p:spPr>
          <a:xfrm>
            <a:off x="4632960" y="5648953"/>
            <a:ext cx="2769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</a:rPr>
              <a:t>13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</a:rPr>
              <a:t>th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Raleway" panose="020B0503030101060003" pitchFamily="34" charset="0"/>
              </a:rPr>
              <a:t>April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Raleway" panose="020B0503030101060003" pitchFamily="34" charset="0"/>
              </a:rPr>
              <a:t>2022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547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690CB356-9082-4302-99AD-954C3D3C03CC}"/>
              </a:ext>
            </a:extLst>
          </p:cNvPr>
          <p:cNvSpPr txBox="1">
            <a:spLocks/>
          </p:cNvSpPr>
          <p:nvPr/>
        </p:nvSpPr>
        <p:spPr>
          <a:xfrm>
            <a:off x="0" y="3538"/>
            <a:ext cx="12191999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>
                <a:solidFill>
                  <a:srgbClr val="382873"/>
                </a:solidFill>
                <a:latin typeface="Crimson Text" panose="02000503000000000000" pitchFamily="2" charset="0"/>
                <a:ea typeface="Cambria" panose="02040503050406030204" pitchFamily="18" charset="0"/>
              </a:rPr>
              <a:t>Composition of year-on-year inflation </a:t>
            </a:r>
            <a:endParaRPr lang="en-US" altLang="en-US" sz="3600" b="1" dirty="0">
              <a:solidFill>
                <a:srgbClr val="382873"/>
              </a:solidFill>
              <a:latin typeface="Crimson Text" panose="02000503000000000000" pitchFamily="2" charset="0"/>
              <a:ea typeface="Cambria" panose="02040503050406030204" pitchFamily="18" charset="0"/>
            </a:endParaRPr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xmlns="" id="{E69F9F46-7329-44EF-AD03-21C86E8E8173}"/>
              </a:ext>
            </a:extLst>
          </p:cNvPr>
          <p:cNvSpPr txBox="1">
            <a:spLocks noChangeAspect="1"/>
          </p:cNvSpPr>
          <p:nvPr/>
        </p:nvSpPr>
        <p:spPr>
          <a:xfrm>
            <a:off x="9580728" y="719999"/>
            <a:ext cx="2729553" cy="50230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CA" sz="2400" dirty="0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xmlns="" id="{EF1ED0FB-E77A-4646-9195-217207E4B48D}"/>
              </a:ext>
            </a:extLst>
          </p:cNvPr>
          <p:cNvSpPr txBox="1">
            <a:spLocks/>
          </p:cNvSpPr>
          <p:nvPr/>
        </p:nvSpPr>
        <p:spPr>
          <a:xfrm>
            <a:off x="5716827" y="6326532"/>
            <a:ext cx="301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54F868-F828-472F-BCFA-81EF005179B6}" type="slidenum">
              <a:rPr lang="en-GB" sz="1600" smtClean="0">
                <a:solidFill>
                  <a:schemeClr val="bg1"/>
                </a:solidFill>
              </a:rPr>
              <a:pPr/>
              <a:t>9</a:t>
            </a:fld>
            <a:endParaRPr lang="en-GB" sz="16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28" y="556094"/>
            <a:ext cx="11484864" cy="529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432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3441143C-ED7F-4BDF-ABDC-25126C5B2B9D}"/>
              </a:ext>
            </a:extLst>
          </p:cNvPr>
          <p:cNvSpPr txBox="1">
            <a:spLocks/>
          </p:cNvSpPr>
          <p:nvPr/>
        </p:nvSpPr>
        <p:spPr>
          <a:xfrm>
            <a:off x="-12956" y="32599"/>
            <a:ext cx="12204956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b="1" dirty="0">
                <a:solidFill>
                  <a:srgbClr val="382873"/>
                </a:solidFill>
                <a:latin typeface="Crimson Text" panose="02000503000000000000" pitchFamily="2" charset="0"/>
                <a:ea typeface="Cambria" panose="02040503050406030204" pitchFamily="18" charset="0"/>
              </a:rPr>
              <a:t>Disaggregation of YoY and MoM Food-i</a:t>
            </a:r>
            <a:r>
              <a:rPr lang="en-GB" altLang="en-US" sz="2800" b="1" dirty="0">
                <a:solidFill>
                  <a:srgbClr val="382873"/>
                </a:solidFill>
                <a:latin typeface="Crimson Text" panose="02000503000000000000" pitchFamily="2" charset="0"/>
                <a:ea typeface="Cambria" panose="02040503050406030204" pitchFamily="18" charset="0"/>
              </a:rPr>
              <a:t>nflation by Subclass</a:t>
            </a:r>
            <a:endParaRPr lang="en-US" altLang="en-US" sz="2800" b="1" dirty="0">
              <a:solidFill>
                <a:srgbClr val="382873"/>
              </a:solidFill>
              <a:latin typeface="Crimson Text" panose="02000503000000000000" pitchFamily="2" charset="0"/>
              <a:ea typeface="Cambria" panose="02040503050406030204" pitchFamily="18" charset="0"/>
            </a:endParaRP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xmlns="" id="{EB725731-1E48-4676-9D62-EF1B2B4CB0A3}"/>
              </a:ext>
            </a:extLst>
          </p:cNvPr>
          <p:cNvSpPr txBox="1">
            <a:spLocks/>
          </p:cNvSpPr>
          <p:nvPr/>
        </p:nvSpPr>
        <p:spPr>
          <a:xfrm>
            <a:off x="5781852" y="6372225"/>
            <a:ext cx="628296" cy="3845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54F868-F828-472F-BCFA-81EF005179B6}" type="slidenum">
              <a:rPr lang="en-GB" sz="1600" smtClean="0">
                <a:solidFill>
                  <a:schemeClr val="bg1"/>
                </a:solidFill>
              </a:rPr>
              <a:pPr/>
              <a:t>10</a:t>
            </a:fld>
            <a:endParaRPr lang="en-GB" sz="16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256" y="572599"/>
            <a:ext cx="5011189" cy="52856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17" y="472752"/>
            <a:ext cx="6040668" cy="538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959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29C24944-6680-4D25-985B-B92B67DF8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4F868-F828-472F-BCFA-81EF005179B6}" type="slidenum">
              <a:rPr lang="en-GB" smtClean="0"/>
              <a:t>11</a:t>
            </a:fld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806CA3A5-20BF-413A-BF49-E56A24343363}"/>
              </a:ext>
            </a:extLst>
          </p:cNvPr>
          <p:cNvSpPr txBox="1">
            <a:spLocks/>
          </p:cNvSpPr>
          <p:nvPr/>
        </p:nvSpPr>
        <p:spPr>
          <a:xfrm>
            <a:off x="-176463" y="-12504"/>
            <a:ext cx="12528884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>
                <a:solidFill>
                  <a:srgbClr val="382873"/>
                </a:solidFill>
                <a:latin typeface="Crimson Text" panose="02000503000000000000" pitchFamily="2" charset="0"/>
                <a:ea typeface="Cambria" panose="02040503050406030204" pitchFamily="18" charset="0"/>
              </a:rPr>
              <a:t>Food &amp; Non-Food year-on-year inflation Jul. 19</a:t>
            </a:r>
            <a:r>
              <a:rPr lang="mr-IN" sz="3600" b="1" dirty="0">
                <a:solidFill>
                  <a:srgbClr val="382873"/>
                </a:solidFill>
                <a:latin typeface="Crimson Text" panose="02000503000000000000" pitchFamily="2" charset="0"/>
                <a:ea typeface="Cambria" panose="02040503050406030204" pitchFamily="18" charset="0"/>
              </a:rPr>
              <a:t>–</a:t>
            </a:r>
            <a:r>
              <a:rPr lang="en-US" sz="3600" b="1" dirty="0">
                <a:solidFill>
                  <a:srgbClr val="382873"/>
                </a:solidFill>
                <a:latin typeface="Crimson Text" panose="02000503000000000000" pitchFamily="2" charset="0"/>
                <a:ea typeface="Cambria" panose="02040503050406030204" pitchFamily="18" charset="0"/>
              </a:rPr>
              <a:t>Mar</a:t>
            </a:r>
            <a:r>
              <a:rPr lang="en-GB" sz="3600" b="1" dirty="0">
                <a:solidFill>
                  <a:srgbClr val="382873"/>
                </a:solidFill>
                <a:latin typeface="Crimson Text" panose="02000503000000000000" pitchFamily="2" charset="0"/>
                <a:ea typeface="Cambria" panose="02040503050406030204" pitchFamily="18" charset="0"/>
              </a:rPr>
              <a:t>. 22 </a:t>
            </a:r>
            <a:endParaRPr lang="en-US" altLang="en-US" sz="3600" b="1" dirty="0">
              <a:solidFill>
                <a:srgbClr val="382873"/>
              </a:solidFill>
              <a:latin typeface="Crimson Text" panose="02000503000000000000" pitchFamily="2" charset="0"/>
              <a:ea typeface="Cambria" panose="0204050305040603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2" y="650515"/>
            <a:ext cx="11545078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7915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29C24944-6680-4D25-985B-B92B67DF8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4F868-F828-472F-BCFA-81EF005179B6}" type="slidenum">
              <a:rPr lang="en-GB" smtClean="0"/>
              <a:t>12</a:t>
            </a:fld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806CA3A5-20BF-413A-BF49-E56A24343363}"/>
              </a:ext>
            </a:extLst>
          </p:cNvPr>
          <p:cNvSpPr txBox="1">
            <a:spLocks/>
          </p:cNvSpPr>
          <p:nvPr/>
        </p:nvSpPr>
        <p:spPr>
          <a:xfrm>
            <a:off x="-139700" y="119840"/>
            <a:ext cx="12446000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 dirty="0">
                <a:solidFill>
                  <a:srgbClr val="382873"/>
                </a:solidFill>
                <a:latin typeface="Crimson Text" panose="02000503000000000000" pitchFamily="2" charset="0"/>
                <a:ea typeface="Cambria" panose="02040503050406030204" pitchFamily="18" charset="0"/>
              </a:rPr>
              <a:t>Food &amp; Non-Food month-on-month inflation Aug. 2019</a:t>
            </a:r>
            <a:r>
              <a:rPr lang="mr-IN" sz="3200" b="1" dirty="0">
                <a:solidFill>
                  <a:srgbClr val="382873"/>
                </a:solidFill>
                <a:latin typeface="Crimson Text" panose="02000503000000000000" pitchFamily="2" charset="0"/>
                <a:ea typeface="Cambria" panose="02040503050406030204" pitchFamily="18" charset="0"/>
              </a:rPr>
              <a:t>–</a:t>
            </a:r>
            <a:r>
              <a:rPr lang="en-US" sz="3200" b="1" dirty="0">
                <a:solidFill>
                  <a:srgbClr val="382873"/>
                </a:solidFill>
                <a:latin typeface="Crimson Text" panose="02000503000000000000" pitchFamily="2" charset="0"/>
                <a:ea typeface="Cambria" panose="02040503050406030204" pitchFamily="18" charset="0"/>
              </a:rPr>
              <a:t>Mar</a:t>
            </a:r>
            <a:r>
              <a:rPr lang="en-GB" sz="3200" b="1" dirty="0">
                <a:solidFill>
                  <a:srgbClr val="382873"/>
                </a:solidFill>
                <a:latin typeface="Crimson Text" panose="02000503000000000000" pitchFamily="2" charset="0"/>
                <a:ea typeface="Cambria" panose="02040503050406030204" pitchFamily="18" charset="0"/>
              </a:rPr>
              <a:t>. 2022 </a:t>
            </a:r>
            <a:endParaRPr lang="en-US" altLang="en-US" sz="3200" b="1" dirty="0">
              <a:solidFill>
                <a:srgbClr val="382873"/>
              </a:solidFill>
              <a:latin typeface="Crimson Text" panose="02000503000000000000" pitchFamily="2" charset="0"/>
              <a:ea typeface="Cambria" panose="0204050305040603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59" y="659840"/>
            <a:ext cx="11414449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185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C010ECBC-0EAC-4997-AC76-5CCEEB52A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4F868-F828-472F-BCFA-81EF005179B6}" type="slidenum">
              <a:rPr lang="en-GB" smtClean="0"/>
              <a:t>13</a:t>
            </a:fld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06CD053-DD25-4CA2-8107-A753C534DD92}"/>
              </a:ext>
            </a:extLst>
          </p:cNvPr>
          <p:cNvSpPr/>
          <p:nvPr/>
        </p:nvSpPr>
        <p:spPr>
          <a:xfrm>
            <a:off x="11001829" y="5312229"/>
            <a:ext cx="351971" cy="3918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71818B08-C41D-42DF-991A-E496AF0C6EFC}"/>
              </a:ext>
            </a:extLst>
          </p:cNvPr>
          <p:cNvSpPr txBox="1">
            <a:spLocks/>
          </p:cNvSpPr>
          <p:nvPr/>
        </p:nvSpPr>
        <p:spPr>
          <a:xfrm>
            <a:off x="114300" y="12124"/>
            <a:ext cx="12192000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>
                <a:solidFill>
                  <a:srgbClr val="382873"/>
                </a:solidFill>
                <a:latin typeface="Crimson Text" panose="02000503000000000000" pitchFamily="2" charset="0"/>
                <a:ea typeface="Cambria" panose="02040503050406030204" pitchFamily="18" charset="0"/>
              </a:rPr>
              <a:t>Imported and local inflation January 2020 </a:t>
            </a:r>
            <a:r>
              <a:rPr lang="mr-IN" sz="3600" b="1" dirty="0">
                <a:solidFill>
                  <a:srgbClr val="382873"/>
                </a:solidFill>
                <a:latin typeface="Crimson Text" panose="02000503000000000000" pitchFamily="2" charset="0"/>
                <a:ea typeface="Cambria" panose="02040503050406030204" pitchFamily="18" charset="0"/>
              </a:rPr>
              <a:t>–</a:t>
            </a:r>
            <a:r>
              <a:rPr lang="en-GB" sz="3600" b="1" dirty="0">
                <a:solidFill>
                  <a:srgbClr val="382873"/>
                </a:solidFill>
                <a:latin typeface="Crimson Text" panose="02000503000000000000" pitchFamily="2" charset="0"/>
                <a:ea typeface="Cambria" panose="02040503050406030204" pitchFamily="18" charset="0"/>
              </a:rPr>
              <a:t> March 2022 </a:t>
            </a:r>
            <a:endParaRPr lang="en-US" altLang="en-US" sz="3600" b="1" dirty="0">
              <a:solidFill>
                <a:srgbClr val="382873"/>
              </a:solidFill>
              <a:latin typeface="Crimson Text" panose="02000503000000000000" pitchFamily="2" charset="0"/>
              <a:ea typeface="Cambria" panose="0204050305040603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2" y="479428"/>
            <a:ext cx="11607282" cy="545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6923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xmlns="" id="{E5333BCC-D1F4-4DBE-9C61-D8CC9EE382CF}"/>
              </a:ext>
            </a:extLst>
          </p:cNvPr>
          <p:cNvSpPr txBox="1">
            <a:spLocks/>
          </p:cNvSpPr>
          <p:nvPr/>
        </p:nvSpPr>
        <p:spPr>
          <a:xfrm>
            <a:off x="0" y="19580"/>
            <a:ext cx="12192000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>
                <a:solidFill>
                  <a:srgbClr val="382873"/>
                </a:solidFill>
                <a:latin typeface="Crimson Text" panose="02000503000000000000" pitchFamily="2" charset="0"/>
                <a:ea typeface="Cambria" panose="02040503050406030204" pitchFamily="18" charset="0"/>
              </a:rPr>
              <a:t>March 2022 regional rates of inflation</a:t>
            </a:r>
            <a:endParaRPr lang="en-US" altLang="en-US" sz="3600" b="1" dirty="0">
              <a:solidFill>
                <a:srgbClr val="382873"/>
              </a:solidFill>
              <a:latin typeface="Crimson Text" panose="02000503000000000000" pitchFamily="2" charset="0"/>
              <a:ea typeface="Cambria" panose="02040503050406030204" pitchFamily="18" charset="0"/>
            </a:endParaRP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xmlns="" id="{8C55F586-95A2-4D58-9363-D98F8237D249}"/>
              </a:ext>
            </a:extLst>
          </p:cNvPr>
          <p:cNvSpPr txBox="1">
            <a:spLocks noChangeAspect="1"/>
          </p:cNvSpPr>
          <p:nvPr/>
        </p:nvSpPr>
        <p:spPr>
          <a:xfrm>
            <a:off x="5108756" y="675586"/>
            <a:ext cx="6047054" cy="533518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 dirty="0">
              <a:latin typeface="AkkoW01-Regular" panose="020B05030603030603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xmlns="" id="{CF5F76E0-7F93-4F4A-88F9-67CA44736FBD}"/>
              </a:ext>
            </a:extLst>
          </p:cNvPr>
          <p:cNvSpPr txBox="1">
            <a:spLocks/>
          </p:cNvSpPr>
          <p:nvPr/>
        </p:nvSpPr>
        <p:spPr>
          <a:xfrm>
            <a:off x="5394774" y="6326532"/>
            <a:ext cx="701226" cy="3514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54F868-F828-472F-BCFA-81EF005179B6}" type="slidenum">
              <a:rPr lang="en-GB" sz="1600" smtClean="0">
                <a:solidFill>
                  <a:schemeClr val="bg1"/>
                </a:solidFill>
              </a:rPr>
              <a:pPr/>
              <a:t>14</a:t>
            </a:fld>
            <a:endParaRPr lang="en-GB" sz="16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685794"/>
            <a:ext cx="11420669" cy="514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9216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E5333BCC-D1F4-4DBE-9C61-D8CC9EE382CF}"/>
              </a:ext>
            </a:extLst>
          </p:cNvPr>
          <p:cNvSpPr txBox="1">
            <a:spLocks/>
          </p:cNvSpPr>
          <p:nvPr/>
        </p:nvSpPr>
        <p:spPr>
          <a:xfrm>
            <a:off x="-138363" y="28260"/>
            <a:ext cx="12468726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500" b="1" dirty="0">
                <a:solidFill>
                  <a:srgbClr val="382873"/>
                </a:solidFill>
                <a:latin typeface="Crimson Text" panose="02000503000000000000" pitchFamily="2" charset="0"/>
                <a:ea typeface="Cambria" panose="02040503050406030204" pitchFamily="18" charset="0"/>
              </a:rPr>
              <a:t>Disaggregation of inflation in </a:t>
            </a:r>
            <a:r>
              <a:rPr lang="en-GB" sz="3500" b="1" dirty="0" err="1" smtClean="0">
                <a:solidFill>
                  <a:srgbClr val="382873"/>
                </a:solidFill>
                <a:latin typeface="Crimson Text" panose="02000503000000000000" pitchFamily="2" charset="0"/>
                <a:ea typeface="Cambria" panose="02040503050406030204" pitchFamily="18" charset="0"/>
              </a:rPr>
              <a:t>Brong</a:t>
            </a:r>
            <a:r>
              <a:rPr lang="en-GB" sz="3500" b="1" dirty="0" smtClean="0">
                <a:solidFill>
                  <a:srgbClr val="382873"/>
                </a:solidFill>
                <a:latin typeface="Crimson Text" panose="02000503000000000000" pitchFamily="2" charset="0"/>
                <a:ea typeface="Cambria" panose="02040503050406030204" pitchFamily="18" charset="0"/>
              </a:rPr>
              <a:t> </a:t>
            </a:r>
            <a:r>
              <a:rPr lang="en-GB" sz="3500" b="1" dirty="0" err="1" smtClean="0">
                <a:solidFill>
                  <a:srgbClr val="382873"/>
                </a:solidFill>
                <a:latin typeface="Crimson Text" panose="02000503000000000000" pitchFamily="2" charset="0"/>
                <a:ea typeface="Cambria" panose="02040503050406030204" pitchFamily="18" charset="0"/>
              </a:rPr>
              <a:t>Ahafo</a:t>
            </a:r>
            <a:r>
              <a:rPr lang="en-GB" sz="3500" b="1" dirty="0" smtClean="0">
                <a:solidFill>
                  <a:srgbClr val="382873"/>
                </a:solidFill>
                <a:latin typeface="Crimson Text" panose="02000503000000000000" pitchFamily="2" charset="0"/>
                <a:ea typeface="Cambria" panose="02040503050406030204" pitchFamily="18" charset="0"/>
              </a:rPr>
              <a:t> </a:t>
            </a:r>
            <a:r>
              <a:rPr lang="en-GB" sz="3500" b="1" dirty="0">
                <a:solidFill>
                  <a:srgbClr val="382873"/>
                </a:solidFill>
                <a:latin typeface="Crimson Text" panose="02000503000000000000" pitchFamily="2" charset="0"/>
                <a:ea typeface="Cambria" panose="02040503050406030204" pitchFamily="18" charset="0"/>
              </a:rPr>
              <a:t>Region for Mar. 2022 </a:t>
            </a:r>
            <a:endParaRPr lang="en-US" altLang="en-US" sz="3500" b="1" dirty="0">
              <a:solidFill>
                <a:srgbClr val="382873"/>
              </a:solidFill>
              <a:latin typeface="Crimson Text" panose="02000503000000000000" pitchFamily="2" charset="0"/>
              <a:ea typeface="Cambria" panose="02040503050406030204" pitchFamily="18" charset="0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xmlns="" id="{B9C0D1F5-00E0-4650-9BDF-3D28454C53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0349375"/>
              </p:ext>
            </p:extLst>
          </p:nvPr>
        </p:nvGraphicFramePr>
        <p:xfrm>
          <a:off x="163949" y="805881"/>
          <a:ext cx="11660187" cy="51670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3" name="Worksheet" r:id="rId5" imgW="11582400" imgH="5368775" progId="Excel.Sheet.12">
                  <p:embed/>
                </p:oleObj>
              </mc:Choice>
              <mc:Fallback>
                <p:oleObj name="Worksheet" r:id="rId5" imgW="11582400" imgH="5368775" progId="Excel.Shee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xmlns="" id="{183873A7-8D6F-486A-A1AB-8573EEED3E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3949" y="805881"/>
                        <a:ext cx="11660187" cy="51670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xmlns="" id="{5E1E70A8-8CFE-4505-BDB8-12554D2A9C79}"/>
              </a:ext>
            </a:extLst>
          </p:cNvPr>
          <p:cNvSpPr txBox="1">
            <a:spLocks/>
          </p:cNvSpPr>
          <p:nvPr/>
        </p:nvSpPr>
        <p:spPr>
          <a:xfrm>
            <a:off x="5716826" y="6326532"/>
            <a:ext cx="5544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5A54F868-F828-472F-BCFA-81EF005179B6}" type="slidenum">
              <a:rPr lang="en-GB" sz="1600" smtClean="0">
                <a:solidFill>
                  <a:schemeClr val="bg1"/>
                </a:solidFill>
              </a:rPr>
              <a:pPr algn="l"/>
              <a:t>15</a:t>
            </a:fld>
            <a:endParaRPr lang="en-GB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1766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0AA5D5-4E44-439A-A62E-96C149218DD8}"/>
              </a:ext>
            </a:extLst>
          </p:cNvPr>
          <p:cNvSpPr txBox="1">
            <a:spLocks/>
          </p:cNvSpPr>
          <p:nvPr/>
        </p:nvSpPr>
        <p:spPr>
          <a:xfrm>
            <a:off x="48127" y="-8296"/>
            <a:ext cx="12291460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 dirty="0">
                <a:solidFill>
                  <a:srgbClr val="382873"/>
                </a:solidFill>
                <a:latin typeface="Crimson Text" panose="02000503000000000000" pitchFamily="2" charset="0"/>
                <a:ea typeface="Cambria" panose="02040503050406030204" pitchFamily="18" charset="0"/>
              </a:rPr>
              <a:t>Highlights</a:t>
            </a:r>
            <a:endParaRPr lang="en-US" altLang="en-US" sz="3200" b="1" dirty="0">
              <a:solidFill>
                <a:srgbClr val="382873"/>
              </a:solidFill>
              <a:latin typeface="Crimson Text" panose="02000503000000000000" pitchFamily="2" charset="0"/>
              <a:ea typeface="Cambria" panose="02040503050406030204" pitchFamily="18" charset="0"/>
            </a:endParaRP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xmlns="" id="{C753F325-F0BD-45BA-91EB-AE8F5D55349B}"/>
              </a:ext>
            </a:extLst>
          </p:cNvPr>
          <p:cNvSpPr txBox="1">
            <a:spLocks/>
          </p:cNvSpPr>
          <p:nvPr/>
        </p:nvSpPr>
        <p:spPr>
          <a:xfrm>
            <a:off x="5716826" y="6326532"/>
            <a:ext cx="5544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5A54F868-F828-472F-BCFA-81EF005179B6}" type="slidenum">
              <a:rPr lang="en-GB" sz="1600" smtClean="0">
                <a:solidFill>
                  <a:schemeClr val="bg1"/>
                </a:solidFill>
                <a:latin typeface="Raleway" panose="020B0503030101060003" pitchFamily="34" charset="0"/>
              </a:rPr>
              <a:pPr algn="l"/>
              <a:t>16</a:t>
            </a:fld>
            <a:endParaRPr lang="en-GB" sz="1600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  <p:sp>
        <p:nvSpPr>
          <p:cNvPr id="6" name="Rechthoek 2">
            <a:extLst>
              <a:ext uri="{FF2B5EF4-FFF2-40B4-BE49-F238E27FC236}">
                <a16:creationId xmlns:a16="http://schemas.microsoft.com/office/drawing/2014/main" xmlns="" id="{192DD319-0C1B-4024-91C1-BA0057AADF16}"/>
              </a:ext>
            </a:extLst>
          </p:cNvPr>
          <p:cNvSpPr/>
          <p:nvPr/>
        </p:nvSpPr>
        <p:spPr>
          <a:xfrm>
            <a:off x="17586" y="527991"/>
            <a:ext cx="12143872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fontAlgn="auto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GB" sz="2800" dirty="0">
                <a:latin typeface="Gill Sans MT" panose="020B0502020104020203" pitchFamily="34" charset="77"/>
                <a:ea typeface="Gill Sans" charset="0"/>
                <a:cs typeface="Gill Sans" charset="0"/>
              </a:rPr>
              <a:t>Year-on-year inflation for March 2021 – March 2022 was 19.4%.</a:t>
            </a:r>
          </a:p>
          <a:p>
            <a:pPr marL="514350" lvl="0" indent="-514350" fontAlgn="auto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GB" sz="2500" dirty="0" smtClean="0">
                <a:latin typeface="Gill Sans MT" panose="020B0502020104020203" pitchFamily="34" charset="77"/>
                <a:ea typeface="Gill Sans" charset="0"/>
                <a:cs typeface="Gill Sans" charset="0"/>
              </a:rPr>
              <a:t>Month-on-month </a:t>
            </a:r>
            <a:r>
              <a:rPr lang="en-GB" sz="2500" dirty="0">
                <a:latin typeface="Gill Sans MT" panose="020B0502020104020203" pitchFamily="34" charset="77"/>
                <a:ea typeface="Gill Sans" charset="0"/>
                <a:cs typeface="Gill Sans" charset="0"/>
              </a:rPr>
              <a:t>(February 2022 - March 2022) inflation was 4.0%.</a:t>
            </a:r>
          </a:p>
          <a:p>
            <a:pPr marL="514350" lvl="0" indent="-514350" fontAlgn="auto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US" sz="2500" dirty="0">
                <a:latin typeface="Gill Sans MT" panose="020B0502020104020203" pitchFamily="34" charset="77"/>
                <a:ea typeface="Gill Sans" charset="0"/>
                <a:cs typeface="Gill Sans" charset="0"/>
              </a:rPr>
              <a:t>Food inflation has extended its dominance over non-food (22.4% versus 17.0% respectively).</a:t>
            </a:r>
          </a:p>
          <a:p>
            <a:pPr marL="514350" lvl="0" indent="-514350" fontAlgn="auto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US" sz="2500" dirty="0">
                <a:latin typeface="Gill Sans MT" panose="020B0502020104020203" pitchFamily="34" charset="77"/>
                <a:ea typeface="Gill Sans" charset="0"/>
                <a:cs typeface="Gill Sans" charset="0"/>
              </a:rPr>
              <a:t>On a month-on-month basis food inflation exceeds non-food inflation by 0.8 percentage point (4.5% vs. 3.7%)</a:t>
            </a:r>
          </a:p>
          <a:p>
            <a:pPr marL="514350" indent="-514350"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US" sz="2500" dirty="0">
                <a:latin typeface="Gill Sans MT" panose="020B0502020104020203" pitchFamily="34" charset="77"/>
                <a:ea typeface="Gill Sans" charset="0"/>
                <a:cs typeface="Gill Sans" charset="0"/>
              </a:rPr>
              <a:t>Transport (which includes fuel) recorded the highest inflation (27.6%) followed by Food and Housing (22.4% and 21.4% respectively)</a:t>
            </a:r>
          </a:p>
          <a:p>
            <a:pPr marL="514350" lvl="0" indent="-514350">
              <a:buFont typeface="+mj-lt"/>
              <a:buAutoNum type="arabicPeriod"/>
              <a:defRPr/>
            </a:pPr>
            <a:r>
              <a:rPr lang="en-GB" sz="2500" dirty="0">
                <a:latin typeface="Gill Sans MT" panose="020B0502020104020203" pitchFamily="34" charset="77"/>
              </a:rPr>
              <a:t>Contribution of food and non-Alcoholic beverages to overall inflation increased by 2.0 percentage points this month from 49.4% in Feb. 2022 to 51.4% in Mar. 2022.</a:t>
            </a:r>
          </a:p>
          <a:p>
            <a:pPr marL="514350" indent="-514350"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GB" sz="2500" dirty="0">
                <a:latin typeface="Gill Sans MT" panose="020B0502020104020203" pitchFamily="34" charset="77"/>
              </a:rPr>
              <a:t>The gap between the inflation for locally produced items and imported items is retained</a:t>
            </a:r>
            <a:endParaRPr lang="en-US" sz="2500" dirty="0">
              <a:latin typeface="Gill Sans MT" panose="020B0502020104020203" pitchFamily="34" charset="77"/>
              <a:ea typeface="Gill Sans" charset="0"/>
              <a:cs typeface="Gill Sans" charset="0"/>
            </a:endParaRPr>
          </a:p>
          <a:p>
            <a:pPr marL="514350" indent="-514350"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GB" sz="2500" dirty="0" err="1">
                <a:latin typeface="Gill Sans MT" panose="020B0502020104020203" pitchFamily="34" charset="77"/>
                <a:ea typeface="Gill Sans" charset="0"/>
                <a:cs typeface="Gill Sans" charset="0"/>
              </a:rPr>
              <a:t>Brong</a:t>
            </a:r>
            <a:r>
              <a:rPr lang="en-GB" sz="2500" dirty="0">
                <a:latin typeface="Gill Sans MT" panose="020B0502020104020203" pitchFamily="34" charset="77"/>
                <a:ea typeface="Gill Sans" charset="0"/>
                <a:cs typeface="Gill Sans" charset="0"/>
              </a:rPr>
              <a:t> </a:t>
            </a:r>
            <a:r>
              <a:rPr lang="en-GB" sz="2500" dirty="0" err="1">
                <a:latin typeface="Gill Sans MT" panose="020B0502020104020203" pitchFamily="34" charset="77"/>
                <a:ea typeface="Gill Sans" charset="0"/>
                <a:cs typeface="Gill Sans" charset="0"/>
              </a:rPr>
              <a:t>Ahafo</a:t>
            </a:r>
            <a:r>
              <a:rPr lang="en-GB" sz="2500" dirty="0">
                <a:latin typeface="Gill Sans MT" panose="020B0502020104020203" pitchFamily="34" charset="77"/>
                <a:ea typeface="Gill Sans" charset="0"/>
                <a:cs typeface="Gill Sans" charset="0"/>
              </a:rPr>
              <a:t> Region (23.1%) recorded the highest inflation and Upper  East Region the lowest (12.5%)</a:t>
            </a:r>
          </a:p>
        </p:txBody>
      </p:sp>
    </p:spTree>
    <p:extLst>
      <p:ext uri="{BB962C8B-B14F-4D97-AF65-F5344CB8AC3E}">
        <p14:creationId xmlns:p14="http://schemas.microsoft.com/office/powerpoint/2010/main" val="1248844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4FB51F91-1B18-4F31-A6D5-CD29785F04F1}"/>
              </a:ext>
            </a:extLst>
          </p:cNvPr>
          <p:cNvSpPr txBox="1">
            <a:spLocks/>
          </p:cNvSpPr>
          <p:nvPr/>
        </p:nvSpPr>
        <p:spPr>
          <a:xfrm>
            <a:off x="838199" y="681037"/>
            <a:ext cx="11096501" cy="18602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pc="-50" dirty="0">
                <a:solidFill>
                  <a:srgbClr val="382873"/>
                </a:solidFill>
                <a:latin typeface="Crimson Text" panose="02000503000000000000" pitchFamily="2" charset="0"/>
                <a:ea typeface="Cambria" panose="02040503050406030204" pitchFamily="18" charset="0"/>
                <a:cs typeface="Arial Rounded MT Bold" charset="0"/>
              </a:rPr>
              <a:t>End of Press Release for</a:t>
            </a:r>
            <a:br>
              <a:rPr lang="en-US" sz="4800" spc="-50" dirty="0">
                <a:solidFill>
                  <a:srgbClr val="382873"/>
                </a:solidFill>
                <a:latin typeface="Crimson Text" panose="02000503000000000000" pitchFamily="2" charset="0"/>
                <a:ea typeface="Cambria" panose="02040503050406030204" pitchFamily="18" charset="0"/>
                <a:cs typeface="Arial Rounded MT Bold" charset="0"/>
              </a:rPr>
            </a:br>
            <a:r>
              <a:rPr lang="en-US" sz="4800" spc="-50" dirty="0">
                <a:solidFill>
                  <a:srgbClr val="382873"/>
                </a:solidFill>
                <a:latin typeface="Crimson Text" panose="02000503000000000000" pitchFamily="2" charset="0"/>
                <a:ea typeface="Cambria" panose="02040503050406030204" pitchFamily="18" charset="0"/>
                <a:cs typeface="Arial Rounded MT Bold" charset="0"/>
              </a:rPr>
              <a:t> March 2021 Consumer Price Index </a:t>
            </a:r>
            <a:endParaRPr lang="en-CA" dirty="0">
              <a:solidFill>
                <a:srgbClr val="382873"/>
              </a:solidFill>
              <a:latin typeface="Crimson Text" panose="02000503000000000000" pitchFamily="2" charset="0"/>
              <a:ea typeface="Cambria" panose="02040503050406030204" pitchFamily="18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FD7F6C23-7A40-42A4-8230-EB168C2258DB}"/>
              </a:ext>
            </a:extLst>
          </p:cNvPr>
          <p:cNvSpPr txBox="1">
            <a:spLocks/>
          </p:cNvSpPr>
          <p:nvPr/>
        </p:nvSpPr>
        <p:spPr>
          <a:xfrm>
            <a:off x="0" y="2942699"/>
            <a:ext cx="12191999" cy="32342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200" i="1" dirty="0">
                <a:latin typeface="Raleway" panose="020B0503030101060003" pitchFamily="34" charset="0"/>
                <a:ea typeface="Arial Rounded MT Bold" charset="0"/>
                <a:cs typeface="Arial Rounded MT Bold" charset="0"/>
              </a:rPr>
              <a:t>For enquiries, please contact:</a:t>
            </a:r>
          </a:p>
          <a:p>
            <a:pPr marL="0" indent="0" algn="ctr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3200" dirty="0">
                <a:latin typeface="Raleway" panose="020B0503030101060003" pitchFamily="34" charset="0"/>
                <a:ea typeface="Gill Sans" charset="0"/>
                <a:cs typeface="Gill Sans" charset="0"/>
                <a:hlinkClick r:id="rId3"/>
              </a:rPr>
              <a:t>https://statsghana.gov.gh/gssmain/fileUpload/Price%20Indices/CPI_Technical_Guide_v5_Published_14102020.pdf</a:t>
            </a:r>
            <a:endParaRPr lang="en-US" sz="3200" i="1" dirty="0">
              <a:latin typeface="Raleway" panose="020B0503030101060003" pitchFamily="34" charset="0"/>
              <a:ea typeface="Arial Rounded MT Bold" charset="0"/>
              <a:cs typeface="Arial Rounded MT Bold" charset="0"/>
            </a:endParaRPr>
          </a:p>
          <a:p>
            <a:pPr marL="0" indent="0" algn="ctr" defTabSz="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200" i="1" dirty="0">
                <a:latin typeface="Raleway" panose="020B0503030101060003" pitchFamily="34" charset="0"/>
                <a:ea typeface="Arial Rounded MT Bold" charset="0"/>
                <a:cs typeface="Arial Rounded MT Bold" charset="0"/>
              </a:rPr>
              <a:t>Mr. John F.K. </a:t>
            </a:r>
            <a:r>
              <a:rPr lang="en-US" sz="3200" i="1" dirty="0" err="1">
                <a:latin typeface="Raleway" panose="020B0503030101060003" pitchFamily="34" charset="0"/>
                <a:ea typeface="Arial Rounded MT Bold" charset="0"/>
                <a:cs typeface="Arial Rounded MT Bold" charset="0"/>
              </a:rPr>
              <a:t>Agyaho</a:t>
            </a:r>
            <a:r>
              <a:rPr lang="en-US" sz="3200" i="1" dirty="0">
                <a:latin typeface="Raleway" panose="020B0503030101060003" pitchFamily="34" charset="0"/>
                <a:ea typeface="Arial Rounded MT Bold" charset="0"/>
                <a:cs typeface="Arial Rounded MT Bold" charset="0"/>
              </a:rPr>
              <a:t> </a:t>
            </a:r>
          </a:p>
          <a:p>
            <a:pPr marL="0" indent="0" algn="ctr" defTabSz="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200" i="1" dirty="0">
                <a:latin typeface="Raleway" panose="020B0503030101060003" pitchFamily="34" charset="0"/>
                <a:ea typeface="Arial Rounded MT Bold" charset="0"/>
                <a:cs typeface="Arial Rounded MT Bold" charset="0"/>
              </a:rPr>
              <a:t>(Head, Price Statistics, GSS)</a:t>
            </a:r>
          </a:p>
          <a:p>
            <a:pPr marL="0" indent="0" algn="ctr" defTabSz="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200" i="1" dirty="0">
                <a:latin typeface="Raleway" panose="020B0503030101060003" pitchFamily="34" charset="0"/>
                <a:ea typeface="Arial Rounded MT Bold" charset="0"/>
                <a:cs typeface="Arial Rounded MT Bold" charset="0"/>
              </a:rPr>
              <a:t>john.agyaho@statsghana.gov.gh</a:t>
            </a:r>
          </a:p>
          <a:p>
            <a:endParaRPr lang="en-CA" dirty="0">
              <a:latin typeface="Raleway" panose="020B0503030101060003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4F868-F828-472F-BCFA-81EF005179B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75895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xmlns="" id="{9AEFC2FD-18C4-4E07-B081-D010A5EA50EB}"/>
              </a:ext>
            </a:extLst>
          </p:cNvPr>
          <p:cNvSpPr txBox="1"/>
          <p:nvPr/>
        </p:nvSpPr>
        <p:spPr>
          <a:xfrm>
            <a:off x="2705100" y="3429000"/>
            <a:ext cx="6781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CD116"/>
                </a:solidFill>
                <a:latin typeface="Raleway" panose="020B0503030101060003" pitchFamily="34" charset="0"/>
                <a:ea typeface="American Typewriter" charset="0"/>
                <a:cs typeface="American Typewriter" charset="0"/>
              </a:rPr>
              <a:t>Consumer Price Index and Inflation</a:t>
            </a:r>
          </a:p>
          <a:p>
            <a:pPr algn="ctr"/>
            <a:endParaRPr lang="en-US" sz="5400" b="1" dirty="0">
              <a:solidFill>
                <a:srgbClr val="FCD116"/>
              </a:solidFill>
              <a:latin typeface="AkkoW01-Regular" panose="020B0503060303060303" pitchFamily="34" charset="0"/>
              <a:ea typeface="American Typewriter" charset="0"/>
              <a:cs typeface="American Typewriter" charset="0"/>
            </a:endParaRPr>
          </a:p>
          <a:p>
            <a:pPr algn="ctr"/>
            <a:r>
              <a:rPr lang="en-US" sz="3600" b="1" dirty="0">
                <a:solidFill>
                  <a:srgbClr val="FCD116"/>
                </a:solidFill>
                <a:latin typeface="Raleway" panose="020B0503030101060003" pitchFamily="34" charset="0"/>
                <a:ea typeface="American Typewriter" charset="0"/>
                <a:cs typeface="American Typewriter" charset="0"/>
              </a:rPr>
              <a:t>March 2021</a:t>
            </a:r>
            <a:br>
              <a:rPr lang="en-US" sz="3600" b="1" dirty="0">
                <a:solidFill>
                  <a:srgbClr val="FCD116"/>
                </a:solidFill>
                <a:latin typeface="Raleway" panose="020B0503030101060003" pitchFamily="34" charset="0"/>
                <a:ea typeface="American Typewriter" charset="0"/>
                <a:cs typeface="American Typewriter" charset="0"/>
              </a:rPr>
            </a:br>
            <a:endParaRPr lang="en-GB" sz="3600" dirty="0">
              <a:solidFill>
                <a:srgbClr val="FCD116"/>
              </a:solidFill>
              <a:latin typeface="Raleway" panose="020B05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422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2BE2375B-24CF-448E-8D00-543D32ED9E39}"/>
              </a:ext>
            </a:extLst>
          </p:cNvPr>
          <p:cNvSpPr txBox="1">
            <a:spLocks/>
          </p:cNvSpPr>
          <p:nvPr/>
        </p:nvSpPr>
        <p:spPr>
          <a:xfrm>
            <a:off x="0" y="180242"/>
            <a:ext cx="12191999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>
                <a:solidFill>
                  <a:srgbClr val="382873"/>
                </a:solidFill>
                <a:latin typeface="Crimson Text" panose="02000503000000000000" pitchFamily="2" charset="0"/>
                <a:ea typeface="Cambria" panose="02040503050406030204" pitchFamily="18" charset="0"/>
              </a:rPr>
              <a:t>In this release, we present:</a:t>
            </a:r>
            <a:endParaRPr lang="en-US" altLang="en-US" sz="3600" b="1" dirty="0">
              <a:solidFill>
                <a:srgbClr val="382873"/>
              </a:solidFill>
              <a:latin typeface="Crimson Text" panose="02000503000000000000" pitchFamily="2" charset="0"/>
              <a:ea typeface="Cambria" panose="020405030504060302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5716827" y="6326532"/>
            <a:ext cx="301488" cy="365125"/>
          </a:xfrm>
        </p:spPr>
        <p:txBody>
          <a:bodyPr/>
          <a:lstStyle/>
          <a:p>
            <a:fld id="{5A54F868-F828-472F-BCFA-81EF005179B6}" type="slidenum">
              <a:rPr lang="en-GB" sz="2800" smtClean="0">
                <a:solidFill>
                  <a:schemeClr val="bg1"/>
                </a:solidFill>
              </a:rPr>
              <a:t>1</a:t>
            </a:fld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xmlns="" id="{85106E54-B1AF-1B48-80E5-D72DBEF83514}"/>
              </a:ext>
            </a:extLst>
          </p:cNvPr>
          <p:cNvSpPr txBox="1">
            <a:spLocks noChangeAspect="1"/>
          </p:cNvSpPr>
          <p:nvPr/>
        </p:nvSpPr>
        <p:spPr>
          <a:xfrm>
            <a:off x="190830" y="1026694"/>
            <a:ext cx="11654970" cy="49885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CA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Definition and Measurement of Consumer Price Index (CPI) and Rate of Inflation </a:t>
            </a: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CA" dirty="0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CA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CPI and Rate of Inflation for March 2022</a:t>
            </a: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CA" dirty="0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CA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Dominant Divisions of Rate of Inflation for March 2022</a:t>
            </a: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CA" dirty="0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CA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Disaggregation of Rate of Inflation for March 2022</a:t>
            </a: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CA" dirty="0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CA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Highlights of CPI and Rate of Inflation for March 2022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CA" dirty="0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CA" dirty="0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53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7">
            <a:extLst>
              <a:ext uri="{FF2B5EF4-FFF2-40B4-BE49-F238E27FC236}">
                <a16:creationId xmlns:a16="http://schemas.microsoft.com/office/drawing/2014/main" xmlns="" id="{2F2FABC4-F1AE-43B8-8B1D-F9A2F7BCAF0D}"/>
              </a:ext>
            </a:extLst>
          </p:cNvPr>
          <p:cNvSpPr txBox="1">
            <a:spLocks/>
          </p:cNvSpPr>
          <p:nvPr/>
        </p:nvSpPr>
        <p:spPr>
          <a:xfrm>
            <a:off x="360000" y="720000"/>
            <a:ext cx="11654971" cy="51301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CPI measures changes in the price of a fixed basket of goods and services purchased  by households</a:t>
            </a: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GB" dirty="0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assumption is that the basket is purchased each month, hence as price changes each month, the total price of the basket will also change</a:t>
            </a: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GB" dirty="0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rate of inflation is the relative change in CPI between periods </a:t>
            </a: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GB" dirty="0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Inflation is reported year-on-year (annual inflation) and month-on-month (monthly inflation), and granulated to determine regional and commodity type and source of inflation</a:t>
            </a: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GB" dirty="0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CA" dirty="0">
                <a:latin typeface="Raleway" panose="020B0503030101060003" pitchFamily="34" charset="0"/>
              </a:rPr>
              <a:t>2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2F097BDE-1657-4924-B66A-30509376C97D}"/>
              </a:ext>
            </a:extLst>
          </p:cNvPr>
          <p:cNvSpPr txBox="1">
            <a:spLocks/>
          </p:cNvSpPr>
          <p:nvPr/>
        </p:nvSpPr>
        <p:spPr>
          <a:xfrm>
            <a:off x="-16043" y="83748"/>
            <a:ext cx="12336379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>
                <a:solidFill>
                  <a:srgbClr val="382873"/>
                </a:solidFill>
                <a:latin typeface="Crimson Text" panose="02000503000000000000" pitchFamily="2" charset="0"/>
                <a:ea typeface="Cambria" panose="02040503050406030204" pitchFamily="18" charset="0"/>
              </a:rPr>
              <a:t>Definition and measurement of CPI and rate of inflation (1/3)</a:t>
            </a:r>
            <a:endParaRPr lang="en-US" altLang="en-US" sz="3600" b="1" dirty="0">
              <a:solidFill>
                <a:srgbClr val="382873"/>
              </a:solidFill>
              <a:latin typeface="Crimson Text" panose="02000503000000000000" pitchFamily="2" charset="0"/>
              <a:ea typeface="Cambria" panose="02040503050406030204" pitchFamily="18" charset="0"/>
            </a:endParaRP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xmlns="" id="{50FFF335-E28D-4867-A4F6-85C7825B97E4}"/>
              </a:ext>
            </a:extLst>
          </p:cNvPr>
          <p:cNvSpPr txBox="1">
            <a:spLocks/>
          </p:cNvSpPr>
          <p:nvPr/>
        </p:nvSpPr>
        <p:spPr>
          <a:xfrm>
            <a:off x="5716827" y="6326532"/>
            <a:ext cx="301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54F868-F828-472F-BCFA-81EF005179B6}" type="slidenum">
              <a:rPr lang="en-GB" sz="1600" smtClean="0">
                <a:solidFill>
                  <a:schemeClr val="bg1"/>
                </a:solidFill>
              </a:rPr>
              <a:pPr/>
              <a:t>2</a:t>
            </a:fld>
            <a:endParaRPr lang="en-GB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522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7">
            <a:extLst>
              <a:ext uri="{FF2B5EF4-FFF2-40B4-BE49-F238E27FC236}">
                <a16:creationId xmlns:a16="http://schemas.microsoft.com/office/drawing/2014/main" xmlns="" id="{8D25F178-B801-41DD-B6AD-53A9E429CF0B}"/>
              </a:ext>
            </a:extLst>
          </p:cNvPr>
          <p:cNvSpPr txBox="1">
            <a:spLocks/>
          </p:cNvSpPr>
          <p:nvPr/>
        </p:nvSpPr>
        <p:spPr>
          <a:xfrm>
            <a:off x="360000" y="720000"/>
            <a:ext cx="11654971" cy="51301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CPI does not measure price levels</a:t>
            </a: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 dirty="0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CPI is a price perspective </a:t>
            </a:r>
            <a:r>
              <a:rPr lang="en-GB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measure and </a:t>
            </a:r>
            <a:r>
              <a:rPr lang="en-GB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cost-of-living index is an expenditure oriented measure </a:t>
            </a: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 dirty="0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(market readings) are captured monthly</a:t>
            </a: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 dirty="0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 variables are prices, quantities and expenditure weights of items</a:t>
            </a: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 dirty="0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Price reference year is 2018 (2018 = 100)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CA" dirty="0">
              <a:latin typeface="Raleway" panose="020B0503030101060003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0F5C2A25-C177-4506-A280-84C17E6705B8}"/>
              </a:ext>
            </a:extLst>
          </p:cNvPr>
          <p:cNvSpPr txBox="1">
            <a:spLocks/>
          </p:cNvSpPr>
          <p:nvPr/>
        </p:nvSpPr>
        <p:spPr>
          <a:xfrm>
            <a:off x="-112294" y="51664"/>
            <a:ext cx="12384504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>
                <a:solidFill>
                  <a:srgbClr val="382873"/>
                </a:solidFill>
                <a:latin typeface="Crimson Text" panose="02000503000000000000" pitchFamily="2" charset="0"/>
                <a:ea typeface="Cambria" panose="02040503050406030204" pitchFamily="18" charset="0"/>
              </a:rPr>
              <a:t>Definition and measurement of CPI and rate of inflation (2/3)</a:t>
            </a:r>
            <a:endParaRPr lang="en-US" altLang="en-US" sz="3600" b="1" dirty="0">
              <a:solidFill>
                <a:srgbClr val="382873"/>
              </a:solidFill>
              <a:latin typeface="Crimson Text" panose="02000503000000000000" pitchFamily="2" charset="0"/>
              <a:ea typeface="Cambria" panose="02040503050406030204" pitchFamily="18" charset="0"/>
            </a:endParaRP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xmlns="" id="{CF864FAA-2878-441F-AC26-19F4B486565B}"/>
              </a:ext>
            </a:extLst>
          </p:cNvPr>
          <p:cNvSpPr txBox="1">
            <a:spLocks/>
          </p:cNvSpPr>
          <p:nvPr/>
        </p:nvSpPr>
        <p:spPr>
          <a:xfrm>
            <a:off x="5716827" y="6326532"/>
            <a:ext cx="301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54F868-F828-472F-BCFA-81EF005179B6}" type="slidenum">
              <a:rPr lang="en-GB" sz="1600" smtClean="0">
                <a:solidFill>
                  <a:schemeClr val="bg1"/>
                </a:solidFill>
              </a:rPr>
              <a:pPr/>
              <a:t>3</a:t>
            </a:fld>
            <a:endParaRPr lang="en-GB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179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7">
            <a:extLst>
              <a:ext uri="{FF2B5EF4-FFF2-40B4-BE49-F238E27FC236}">
                <a16:creationId xmlns:a16="http://schemas.microsoft.com/office/drawing/2014/main" xmlns="" id="{8D25F178-B801-41DD-B6AD-53A9E429CF0B}"/>
              </a:ext>
            </a:extLst>
          </p:cNvPr>
          <p:cNvSpPr txBox="1">
            <a:spLocks/>
          </p:cNvSpPr>
          <p:nvPr/>
        </p:nvSpPr>
        <p:spPr>
          <a:xfrm>
            <a:off x="360000" y="720000"/>
            <a:ext cx="11654971" cy="51301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 dirty="0">
              <a:latin typeface="AkkoW01-Regular" panose="020B05030603030603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CA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0F5C2A25-C177-4506-A280-84C17E6705B8}"/>
              </a:ext>
            </a:extLst>
          </p:cNvPr>
          <p:cNvSpPr txBox="1">
            <a:spLocks/>
          </p:cNvSpPr>
          <p:nvPr/>
        </p:nvSpPr>
        <p:spPr>
          <a:xfrm>
            <a:off x="-112295" y="45798"/>
            <a:ext cx="12368463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>
                <a:solidFill>
                  <a:srgbClr val="382873"/>
                </a:solidFill>
                <a:latin typeface="Crimson Text" panose="02000503000000000000" pitchFamily="2" charset="0"/>
                <a:ea typeface="Cambria" panose="02040503050406030204" pitchFamily="18" charset="0"/>
              </a:rPr>
              <a:t>Definition and measurement of CPI and rate of inflation (3/3)</a:t>
            </a:r>
            <a:endParaRPr lang="en-US" altLang="en-US" sz="3600" b="1" dirty="0">
              <a:solidFill>
                <a:srgbClr val="382873"/>
              </a:solidFill>
              <a:latin typeface="Crimson Text" panose="02000503000000000000" pitchFamily="2" charset="0"/>
              <a:ea typeface="Cambria" panose="02040503050406030204" pitchFamily="18" charset="0"/>
            </a:endParaRP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xmlns="" id="{CF864FAA-2878-441F-AC26-19F4B486565B}"/>
              </a:ext>
            </a:extLst>
          </p:cNvPr>
          <p:cNvSpPr txBox="1">
            <a:spLocks/>
          </p:cNvSpPr>
          <p:nvPr/>
        </p:nvSpPr>
        <p:spPr>
          <a:xfrm>
            <a:off x="5716827" y="6326532"/>
            <a:ext cx="301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54F868-F828-472F-BCFA-81EF005179B6}" type="slidenum">
              <a:rPr lang="en-GB" sz="1600" smtClean="0">
                <a:solidFill>
                  <a:schemeClr val="bg1"/>
                </a:solidFill>
              </a:rPr>
              <a:pPr/>
              <a:t>4</a:t>
            </a:fld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xmlns="" id="{5D94035F-89F2-2C41-9052-87C92D4E237F}"/>
              </a:ext>
            </a:extLst>
          </p:cNvPr>
          <p:cNvSpPr txBox="1">
            <a:spLocks/>
          </p:cNvSpPr>
          <p:nvPr/>
        </p:nvSpPr>
        <p:spPr>
          <a:xfrm>
            <a:off x="177029" y="577872"/>
            <a:ext cx="11837942" cy="54153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Prices are collected for approximately 39,500 products every month.</a:t>
            </a: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 dirty="0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Price collection is done in 44 markets</a:t>
            </a: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 dirty="0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Prices are collected from 7,726 outlets.</a:t>
            </a: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 dirty="0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Products are ordered in a hierarchy of 13 Divisions, 44 Groups, 98 Classes, 156 Subclasses and 307 Items.</a:t>
            </a: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 dirty="0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CA" dirty="0">
                <a:latin typeface="Raleway" panose="020B0503030101060003" pitchFamily="34" charset="0"/>
              </a:rPr>
              <a:t>Every Item can only be part of one Subclass, and every Subclass can only be part of one Class, etc. </a:t>
            </a:r>
          </a:p>
        </p:txBody>
      </p:sp>
    </p:spTree>
    <p:extLst>
      <p:ext uri="{BB962C8B-B14F-4D97-AF65-F5344CB8AC3E}">
        <p14:creationId xmlns:p14="http://schemas.microsoft.com/office/powerpoint/2010/main" val="2463394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7">
            <a:extLst>
              <a:ext uri="{FF2B5EF4-FFF2-40B4-BE49-F238E27FC236}">
                <a16:creationId xmlns:a16="http://schemas.microsoft.com/office/drawing/2014/main" xmlns="" id="{096C1948-B6E3-4124-A40D-7CD426164284}"/>
              </a:ext>
            </a:extLst>
          </p:cNvPr>
          <p:cNvSpPr txBox="1">
            <a:spLocks/>
          </p:cNvSpPr>
          <p:nvPr/>
        </p:nvSpPr>
        <p:spPr>
          <a:xfrm>
            <a:off x="0" y="556710"/>
            <a:ext cx="5934075" cy="5402580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GB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CPI for </a:t>
            </a:r>
            <a:r>
              <a:rPr lang="en-CA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March 2022 </a:t>
            </a:r>
            <a:r>
              <a:rPr lang="en-GB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 </a:t>
            </a:r>
            <a:r>
              <a:rPr lang="en-GB" dirty="0">
                <a:latin typeface="Raleway" panose="020B0503030101060003" pitchFamily="34" charset="0"/>
              </a:rPr>
              <a:t>148.8 </a:t>
            </a:r>
            <a:r>
              <a:rPr lang="en-GB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relative to </a:t>
            </a:r>
            <a:r>
              <a:rPr lang="en-GB" dirty="0">
                <a:latin typeface="Raleway" panose="020B0503030101060003" pitchFamily="34" charset="0"/>
              </a:rPr>
              <a:t>124.7</a:t>
            </a:r>
            <a:r>
              <a:rPr lang="en-GB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March 2021</a:t>
            </a: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GB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Year-on-year inflation rate for </a:t>
            </a:r>
            <a:r>
              <a:rPr lang="en-CA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March 2022</a:t>
            </a:r>
            <a:r>
              <a:rPr lang="en-GB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was 19.4%</a:t>
            </a: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GB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means that in the month of </a:t>
            </a:r>
            <a:r>
              <a:rPr lang="en-CA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March 2022</a:t>
            </a:r>
            <a:r>
              <a:rPr lang="en-GB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general price level was 19.4% higher than in </a:t>
            </a:r>
            <a:r>
              <a:rPr lang="en-CA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March</a:t>
            </a:r>
            <a:r>
              <a:rPr lang="en-GB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2021</a:t>
            </a:r>
            <a:endParaRPr lang="en-CA" dirty="0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GB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Month-on-month inflation between February</a:t>
            </a:r>
            <a:r>
              <a:rPr lang="en-CA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2022 and </a:t>
            </a:r>
            <a:r>
              <a:rPr lang="en-CA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March 2022</a:t>
            </a:r>
            <a:r>
              <a:rPr lang="en-GB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was 4.0%</a:t>
            </a: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endParaRPr lang="en-GB" dirty="0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endParaRPr lang="en-GB" dirty="0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18E2DD09-FAC0-4177-BFF6-01F9E41269D3}"/>
              </a:ext>
            </a:extLst>
          </p:cNvPr>
          <p:cNvSpPr txBox="1">
            <a:spLocks/>
          </p:cNvSpPr>
          <p:nvPr/>
        </p:nvSpPr>
        <p:spPr>
          <a:xfrm>
            <a:off x="114300" y="60589"/>
            <a:ext cx="11952514" cy="4961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>
                <a:solidFill>
                  <a:srgbClr val="382873"/>
                </a:solidFill>
                <a:latin typeface="Crimson Text" panose="02000503000000000000" pitchFamily="2" charset="0"/>
                <a:ea typeface="Cambria" panose="02040503050406030204" pitchFamily="18" charset="0"/>
              </a:rPr>
              <a:t>Consumer Price Index and Rate of Inflation for Mar. 2022 </a:t>
            </a:r>
            <a:endParaRPr lang="en-US" altLang="en-US" sz="3600" b="1" dirty="0">
              <a:solidFill>
                <a:srgbClr val="382873"/>
              </a:solidFill>
              <a:latin typeface="Crimson Text" panose="02000503000000000000" pitchFamily="2" charset="0"/>
              <a:ea typeface="Cambria" panose="02040503050406030204" pitchFamily="18" charset="0"/>
            </a:endParaRP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xmlns="" id="{2BA2A0BC-9F3D-4EC4-AADD-8F44CA5B94C4}"/>
              </a:ext>
            </a:extLst>
          </p:cNvPr>
          <p:cNvSpPr txBox="1">
            <a:spLocks/>
          </p:cNvSpPr>
          <p:nvPr/>
        </p:nvSpPr>
        <p:spPr>
          <a:xfrm>
            <a:off x="5716827" y="6326532"/>
            <a:ext cx="301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54F868-F828-472F-BCFA-81EF005179B6}" type="slidenum">
              <a:rPr lang="en-GB" sz="1600" smtClean="0">
                <a:solidFill>
                  <a:schemeClr val="bg1"/>
                </a:solidFill>
              </a:rPr>
              <a:pPr/>
              <a:t>5</a:t>
            </a:fld>
            <a:endParaRPr lang="en-GB" sz="1600" dirty="0">
              <a:solidFill>
                <a:schemeClr val="bg1"/>
              </a:solidFill>
            </a:endParaRPr>
          </a:p>
        </p:txBody>
      </p:sp>
      <p:graphicFrame>
        <p:nvGraphicFramePr>
          <p:cNvPr id="2" name="Tabel 2">
            <a:extLst>
              <a:ext uri="{FF2B5EF4-FFF2-40B4-BE49-F238E27FC236}">
                <a16:creationId xmlns:a16="http://schemas.microsoft.com/office/drawing/2014/main" xmlns="" id="{5ACB3FC8-9940-4A17-9260-ED6E334F3A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2831306"/>
              </p:ext>
            </p:extLst>
          </p:nvPr>
        </p:nvGraphicFramePr>
        <p:xfrm>
          <a:off x="5934075" y="544458"/>
          <a:ext cx="6257925" cy="54025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552575">
                  <a:extLst>
                    <a:ext uri="{9D8B030D-6E8A-4147-A177-3AD203B41FA5}">
                      <a16:colId xmlns:a16="http://schemas.microsoft.com/office/drawing/2014/main" xmlns="" val="522950016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xmlns="" val="1470632881"/>
                    </a:ext>
                  </a:extLst>
                </a:gridCol>
                <a:gridCol w="1114425">
                  <a:extLst>
                    <a:ext uri="{9D8B030D-6E8A-4147-A177-3AD203B41FA5}">
                      <a16:colId xmlns:a16="http://schemas.microsoft.com/office/drawing/2014/main" xmlns="" val="1675499476"/>
                    </a:ext>
                  </a:extLst>
                </a:gridCol>
                <a:gridCol w="895350">
                  <a:extLst>
                    <a:ext uri="{9D8B030D-6E8A-4147-A177-3AD203B41FA5}">
                      <a16:colId xmlns:a16="http://schemas.microsoft.com/office/drawing/2014/main" xmlns="" val="2792580663"/>
                    </a:ext>
                  </a:extLst>
                </a:gridCol>
                <a:gridCol w="1838325">
                  <a:extLst>
                    <a:ext uri="{9D8B030D-6E8A-4147-A177-3AD203B41FA5}">
                      <a16:colId xmlns:a16="http://schemas.microsoft.com/office/drawing/2014/main" xmlns="" val="1741316628"/>
                    </a:ext>
                  </a:extLst>
                </a:gridCol>
              </a:tblGrid>
              <a:tr h="350671">
                <a:tc rowSpan="2">
                  <a:txBody>
                    <a:bodyPr/>
                    <a:lstStyle/>
                    <a:p>
                      <a:r>
                        <a:rPr lang="en-GB" sz="1850" dirty="0">
                          <a:latin typeface="Raleway" panose="020B0503030101060003" pitchFamily="34" charset="0"/>
                        </a:rPr>
                        <a:t>Month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GB" sz="1850" dirty="0">
                          <a:latin typeface="Raleway" panose="020B0503030101060003" pitchFamily="34" charset="0"/>
                        </a:rPr>
                        <a:t>CPI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850" dirty="0">
                          <a:latin typeface="Raleway" panose="020B0503030101060003" pitchFamily="34" charset="0"/>
                        </a:rPr>
                        <a:t>Inflation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sz="2000" dirty="0">
                        <a:latin typeface="AkkoW01-Regular" panose="020B0503060303060303" pitchFamily="34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1600" dirty="0">
                          <a:latin typeface="Raleway" panose="020B0503030101060003" pitchFamily="34" charset="0"/>
                        </a:rPr>
                        <a:t>Quarterly</a:t>
                      </a:r>
                    </a:p>
                    <a:p>
                      <a:r>
                        <a:rPr lang="en-GB" sz="1600" dirty="0">
                          <a:latin typeface="Raleway" panose="020B0503030101060003" pitchFamily="34" charset="0"/>
                        </a:rPr>
                        <a:t>Averages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048313"/>
                  </a:ext>
                </a:extLst>
              </a:tr>
              <a:tr h="33193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Raleway" panose="020B0503030101060003" pitchFamily="34" charset="0"/>
                        </a:rPr>
                        <a:t>Monthly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Raleway" panose="020B0503030101060003" pitchFamily="34" charset="0"/>
                        </a:rPr>
                        <a:t>Yearly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r>
                        <a:rPr lang="en-GB" sz="1600" dirty="0">
                          <a:latin typeface="Raleway" panose="020B0503030101060003" pitchFamily="34" charset="0"/>
                        </a:rPr>
                        <a:t>Quarterly</a:t>
                      </a:r>
                    </a:p>
                    <a:p>
                      <a:r>
                        <a:rPr lang="en-GB" sz="1600" dirty="0">
                          <a:latin typeface="Raleway" panose="020B0503030101060003" pitchFamily="34" charset="0"/>
                        </a:rPr>
                        <a:t>Averages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2156107"/>
                  </a:ext>
                </a:extLst>
              </a:tr>
              <a:tr h="3319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latin typeface="Raleway" panose="020B0503030101060003" pitchFamily="34" charset="0"/>
                        </a:rPr>
                        <a:t>Feb-2021</a:t>
                      </a:r>
                    </a:p>
                  </a:txBody>
                  <a:tcPr anchor="b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latin typeface="Raleway" panose="020B0503030101060003" pitchFamily="34" charset="0"/>
                        </a:rPr>
                        <a:t>123.6</a:t>
                      </a:r>
                    </a:p>
                  </a:txBody>
                  <a:tcPr anchor="b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latin typeface="Raleway" panose="020B0503030101060003" pitchFamily="34" charset="0"/>
                        </a:rPr>
                        <a:t>0.8%</a:t>
                      </a:r>
                    </a:p>
                  </a:txBody>
                  <a:tcPr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latin typeface="Raleway" panose="020B0503030101060003" pitchFamily="34" charset="0"/>
                        </a:rPr>
                        <a:t>10.3%</a:t>
                      </a:r>
                    </a:p>
                  </a:txBody>
                  <a:tcPr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latin typeface="Raleway" panose="020B0503030101060003" pitchFamily="34" charset="0"/>
                        </a:rPr>
                        <a:t>Q1: 10.2%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84363364"/>
                  </a:ext>
                </a:extLst>
              </a:tr>
              <a:tr h="3319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latin typeface="Raleway" panose="020B0503030101060003" pitchFamily="34" charset="0"/>
                        </a:rPr>
                        <a:t>Mar-2021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latin typeface="Raleway" panose="020B0503030101060003" pitchFamily="34" charset="0"/>
                        </a:rPr>
                        <a:t>124.7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latin typeface="Raleway" panose="020B0503030101060003" pitchFamily="34" charset="0"/>
                        </a:rPr>
                        <a:t>0.9%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latin typeface="Raleway" panose="020B0503030101060003" pitchFamily="34" charset="0"/>
                        </a:rPr>
                        <a:t>10.3%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1" dirty="0">
                        <a:latin typeface="Raleway" panose="020B0503030101060003" pitchFamily="34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319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latin typeface="Raleway" panose="020B0503030101060003" pitchFamily="34" charset="0"/>
                        </a:rPr>
                        <a:t>Apr-2021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latin typeface="Raleway" panose="020B0503030101060003" pitchFamily="34" charset="0"/>
                        </a:rPr>
                        <a:t>126.6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latin typeface="Raleway" panose="020B0503030101060003" pitchFamily="34" charset="0"/>
                        </a:rPr>
                        <a:t>1.5%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latin typeface="Raleway" panose="020B0503030101060003" pitchFamily="34" charset="0"/>
                        </a:rPr>
                        <a:t>8.5%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latin typeface="Raleway" panose="020B0503030101060003" pitchFamily="34" charset="0"/>
                        </a:rPr>
                        <a:t>Q2:</a:t>
                      </a:r>
                      <a:r>
                        <a:rPr lang="en-GB" sz="1600" b="1" baseline="0" dirty="0">
                          <a:latin typeface="Raleway" panose="020B0503030101060003" pitchFamily="34" charset="0"/>
                        </a:rPr>
                        <a:t> 7.9%</a:t>
                      </a:r>
                      <a:endParaRPr lang="en-GB" sz="1600" b="1" dirty="0">
                        <a:latin typeface="Raleway" panose="020B0503030101060003" pitchFamily="34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319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latin typeface="Raleway" panose="020B0503030101060003" pitchFamily="34" charset="0"/>
                        </a:rPr>
                        <a:t>May-2021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latin typeface="Raleway" panose="020B0503030101060003" pitchFamily="34" charset="0"/>
                        </a:rPr>
                        <a:t>127.6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latin typeface="Raleway" panose="020B0503030101060003" pitchFamily="34" charset="0"/>
                        </a:rPr>
                        <a:t>0.8%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latin typeface="Raleway" panose="020B0503030101060003" pitchFamily="34" charset="0"/>
                        </a:rPr>
                        <a:t>7.5%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1" dirty="0">
                        <a:latin typeface="Raleway" panose="020B0503030101060003" pitchFamily="34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3319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latin typeface="Raleway" panose="020B0503030101060003" pitchFamily="34" charset="0"/>
                        </a:rPr>
                        <a:t>June-2021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latin typeface="Raleway" panose="020B0503030101060003" pitchFamily="34" charset="0"/>
                        </a:rPr>
                        <a:t>129.2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latin typeface="Raleway" panose="020B0503030101060003" pitchFamily="34" charset="0"/>
                        </a:rPr>
                        <a:t>1.3%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latin typeface="Raleway" panose="020B0503030101060003" pitchFamily="34" charset="0"/>
                        </a:rPr>
                        <a:t>7.8%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1" dirty="0">
                        <a:latin typeface="Raleway" panose="020B0503030101060003" pitchFamily="34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3319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latin typeface="Raleway" panose="020B0503030101060003" pitchFamily="34" charset="0"/>
                        </a:rPr>
                        <a:t>Jul-2021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latin typeface="Raleway" panose="020B0503030101060003" pitchFamily="34" charset="0"/>
                        </a:rPr>
                        <a:t>131.3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latin typeface="Raleway" panose="020B0503030101060003" pitchFamily="34" charset="0"/>
                        </a:rPr>
                        <a:t>1.6%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latin typeface="Raleway" panose="020B0503030101060003" pitchFamily="34" charset="0"/>
                        </a:rPr>
                        <a:t>9.0%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latin typeface="Raleway" panose="020B0503030101060003" pitchFamily="34" charset="0"/>
                        </a:rPr>
                        <a:t>Q3:</a:t>
                      </a:r>
                      <a:r>
                        <a:rPr lang="en-GB" sz="1600" b="1" baseline="0" dirty="0">
                          <a:latin typeface="Raleway" panose="020B0503030101060003" pitchFamily="34" charset="0"/>
                        </a:rPr>
                        <a:t> 9.8%</a:t>
                      </a:r>
                      <a:endParaRPr lang="en-GB" sz="1600" b="1" dirty="0">
                        <a:latin typeface="Raleway" panose="020B0503030101060003" pitchFamily="34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3319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latin typeface="Raleway" panose="020B0503030101060003" pitchFamily="34" charset="0"/>
                        </a:rPr>
                        <a:t>Aug-2021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latin typeface="Raleway" panose="020B0503030101060003" pitchFamily="34" charset="0"/>
                        </a:rPr>
                        <a:t>131.7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latin typeface="Raleway" panose="020B0503030101060003" pitchFamily="34" charset="0"/>
                        </a:rPr>
                        <a:t>0.3%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latin typeface="Raleway" panose="020B0503030101060003" pitchFamily="34" charset="0"/>
                        </a:rPr>
                        <a:t>9.7%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1" dirty="0">
                        <a:latin typeface="Raleway" panose="020B0503030101060003" pitchFamily="34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3319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latin typeface="Raleway" panose="020B0503030101060003" pitchFamily="34" charset="0"/>
                        </a:rPr>
                        <a:t>Sept-2021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latin typeface="Raleway" panose="020B0503030101060003" pitchFamily="34" charset="0"/>
                        </a:rPr>
                        <a:t>132.5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latin typeface="Raleway" panose="020B0503030101060003" pitchFamily="34" charset="0"/>
                        </a:rPr>
                        <a:t>0.6%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latin typeface="Raleway" panose="020B0503030101060003" pitchFamily="34" charset="0"/>
                        </a:rPr>
                        <a:t>10.6%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1" dirty="0">
                        <a:latin typeface="Raleway" panose="020B0503030101060003" pitchFamily="34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319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latin typeface="Raleway" panose="020B0503030101060003" pitchFamily="34" charset="0"/>
                        </a:rPr>
                        <a:t>Oct-2021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latin typeface="Raleway" panose="020B0503030101060003" pitchFamily="34" charset="0"/>
                        </a:rPr>
                        <a:t>133.3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latin typeface="Raleway" panose="020B0503030101060003" pitchFamily="34" charset="0"/>
                        </a:rPr>
                        <a:t>0.6%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latin typeface="Raleway" panose="020B0503030101060003" pitchFamily="34" charset="0"/>
                        </a:rPr>
                        <a:t>11.0%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latin typeface="Raleway" panose="020B0503030101060003" pitchFamily="34" charset="0"/>
                        </a:rPr>
                        <a:t>Q4: 11.9%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3319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latin typeface="Raleway" panose="020B0503030101060003" pitchFamily="34" charset="0"/>
                        </a:rPr>
                        <a:t>Nov-2021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latin typeface="Raleway" panose="020B0503030101060003" pitchFamily="34" charset="0"/>
                        </a:rPr>
                        <a:t>135.2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latin typeface="Raleway" panose="020B0503030101060003" pitchFamily="34" charset="0"/>
                        </a:rPr>
                        <a:t>1.4%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latin typeface="Raleway" panose="020B0503030101060003" pitchFamily="34" charset="0"/>
                        </a:rPr>
                        <a:t>12.2%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1" dirty="0">
                        <a:latin typeface="Raleway" panose="020B0503030101060003" pitchFamily="34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3319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latin typeface="Raleway" panose="020B0503030101060003" pitchFamily="34" charset="0"/>
                        </a:rPr>
                        <a:t>Dec-2021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latin typeface="Raleway" panose="020B0503030101060003" pitchFamily="34" charset="0"/>
                        </a:rPr>
                        <a:t>136.9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latin typeface="Raleway" panose="020B0503030101060003" pitchFamily="34" charset="0"/>
                        </a:rPr>
                        <a:t>1.2%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latin typeface="Raleway" panose="020B0503030101060003" pitchFamily="34" charset="0"/>
                        </a:rPr>
                        <a:t>12.6%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1" dirty="0">
                        <a:latin typeface="Raleway" panose="020B0503030101060003" pitchFamily="34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3319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latin typeface="Raleway" panose="020B0503030101060003" pitchFamily="34" charset="0"/>
                        </a:rPr>
                        <a:t>Jan-2022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latin typeface="Raleway" panose="020B0503030101060003" pitchFamily="34" charset="0"/>
                        </a:rPr>
                        <a:t>139.7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latin typeface="Raleway" panose="020B0503030101060003" pitchFamily="34" charset="0"/>
                        </a:rPr>
                        <a:t>2.1%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latin typeface="Raleway" panose="020B0503030101060003" pitchFamily="34" charset="0"/>
                        </a:rPr>
                        <a:t>13.9%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latin typeface="Raleway" panose="020B0503030101060003" pitchFamily="34" charset="0"/>
                        </a:rPr>
                        <a:t>Q1</a:t>
                      </a:r>
                      <a:r>
                        <a:rPr lang="en-GB" sz="1600" b="1">
                          <a:latin typeface="Raleway" panose="020B0503030101060003" pitchFamily="34" charset="0"/>
                        </a:rPr>
                        <a:t>: </a:t>
                      </a:r>
                      <a:r>
                        <a:rPr lang="en-GB" sz="1600" b="1" smtClean="0">
                          <a:latin typeface="Raleway" panose="020B0503030101060003" pitchFamily="34" charset="0"/>
                        </a:rPr>
                        <a:t>16.3%</a:t>
                      </a:r>
                      <a:endParaRPr lang="en-GB" sz="1600" b="1" dirty="0">
                        <a:latin typeface="Raleway" panose="020B0503030101060003" pitchFamily="34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3319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latin typeface="Raleway" panose="020B0503030101060003" pitchFamily="34" charset="0"/>
                        </a:rPr>
                        <a:t>Feb-2022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latin typeface="Raleway" panose="020B0503030101060003" pitchFamily="34" charset="0"/>
                        </a:rPr>
                        <a:t>143.0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latin typeface="Raleway" panose="020B0503030101060003" pitchFamily="34" charset="0"/>
                        </a:rPr>
                        <a:t>2.4%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latin typeface="Raleway" panose="020B0503030101060003" pitchFamily="34" charset="0"/>
                        </a:rPr>
                        <a:t>15.7%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1" dirty="0">
                        <a:latin typeface="Raleway" panose="020B0503030101060003" pitchFamily="34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3319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latin typeface="Raleway" panose="020B0503030101060003" pitchFamily="34" charset="0"/>
                        </a:rPr>
                        <a:t>Mar-2022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latin typeface="Raleway" panose="020B0503030101060003" pitchFamily="34" charset="0"/>
                        </a:rPr>
                        <a:t>148.8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latin typeface="Raleway" panose="020B0503030101060003" pitchFamily="34" charset="0"/>
                        </a:rPr>
                        <a:t>4.0%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latin typeface="Raleway" panose="020B0503030101060003" pitchFamily="34" charset="0"/>
                        </a:rPr>
                        <a:t>19.4%</a:t>
                      </a: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1" dirty="0">
                        <a:latin typeface="Raleway" panose="020B0503030101060003" pitchFamily="34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8907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xmlns="" id="{E7CCD400-CF85-4715-82F2-B888E530D1D6}"/>
              </a:ext>
            </a:extLst>
          </p:cNvPr>
          <p:cNvSpPr txBox="1">
            <a:spLocks/>
          </p:cNvSpPr>
          <p:nvPr/>
        </p:nvSpPr>
        <p:spPr>
          <a:xfrm>
            <a:off x="0" y="83748"/>
            <a:ext cx="12192000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>
                <a:solidFill>
                  <a:srgbClr val="382873"/>
                </a:solidFill>
                <a:latin typeface="Crimson Text" panose="02000503000000000000" pitchFamily="2" charset="0"/>
                <a:ea typeface="Cambria" panose="02040503050406030204" pitchFamily="18" charset="0"/>
              </a:rPr>
              <a:t>Disaggregation of March 2022 rate of inflation</a:t>
            </a:r>
            <a:endParaRPr lang="en-US" altLang="en-US" sz="3600" b="1" dirty="0">
              <a:solidFill>
                <a:srgbClr val="382873"/>
              </a:solidFill>
              <a:latin typeface="Crimson Text" panose="02000503000000000000" pitchFamily="2" charset="0"/>
              <a:ea typeface="Cambria" panose="02040503050406030204" pitchFamily="18" charset="0"/>
            </a:endParaRPr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xmlns="" id="{30805AD0-810D-4E04-9D5B-D78C5C336F6D}"/>
              </a:ext>
            </a:extLst>
          </p:cNvPr>
          <p:cNvSpPr txBox="1">
            <a:spLocks noChangeAspect="1"/>
          </p:cNvSpPr>
          <p:nvPr/>
        </p:nvSpPr>
        <p:spPr>
          <a:xfrm>
            <a:off x="316458" y="650549"/>
            <a:ext cx="11481110" cy="52957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CA" sz="2600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Food inflation was 22.4%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CA" sz="2600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Last month this was 17.4%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CA" sz="2600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Average over last 12 month was 11.8%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600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Month-on-month Food inflation was 4.5%.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CA" sz="900" dirty="0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CA" sz="2600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Non-food Inflation was 17.0%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CA" sz="2600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Last month this was 14.5 %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CA" sz="2600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Average over last 12 month was 11.3%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600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Month-on-month Non-Food inflation was 3.7%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 dirty="0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600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Inflation for locally produced items was 20.0%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600" dirty="0"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Inflation for imported items was 17.3%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CA" sz="2600" dirty="0">
              <a:latin typeface="Raleway" panose="020B0503030101060003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GB" sz="2600" dirty="0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CA" sz="2600" dirty="0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xmlns="" id="{69849950-5FB8-43B4-AEC1-FA508394AB30}"/>
              </a:ext>
            </a:extLst>
          </p:cNvPr>
          <p:cNvSpPr txBox="1">
            <a:spLocks/>
          </p:cNvSpPr>
          <p:nvPr/>
        </p:nvSpPr>
        <p:spPr>
          <a:xfrm>
            <a:off x="5716827" y="6326532"/>
            <a:ext cx="301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54F868-F828-472F-BCFA-81EF005179B6}" type="slidenum">
              <a:rPr lang="en-GB" sz="1600" smtClean="0">
                <a:solidFill>
                  <a:schemeClr val="bg1"/>
                </a:solidFill>
              </a:rPr>
              <a:pPr/>
              <a:t>6</a:t>
            </a:fld>
            <a:endParaRPr lang="en-GB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769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xmlns="" id="{3441143C-ED7F-4BDF-ABDC-25126C5B2B9D}"/>
              </a:ext>
            </a:extLst>
          </p:cNvPr>
          <p:cNvSpPr txBox="1">
            <a:spLocks/>
          </p:cNvSpPr>
          <p:nvPr/>
        </p:nvSpPr>
        <p:spPr>
          <a:xfrm>
            <a:off x="0" y="35622"/>
            <a:ext cx="12192000" cy="540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>
                <a:solidFill>
                  <a:srgbClr val="382873"/>
                </a:solidFill>
                <a:latin typeface="Crimson Text" panose="02000503000000000000" pitchFamily="2" charset="0"/>
                <a:ea typeface="Cambria" panose="02040503050406030204" pitchFamily="18" charset="0"/>
              </a:rPr>
              <a:t>Disaggregation of y</a:t>
            </a:r>
            <a:r>
              <a:rPr lang="en-GB" altLang="en-US" sz="3600" b="1" dirty="0">
                <a:solidFill>
                  <a:srgbClr val="382873"/>
                </a:solidFill>
                <a:latin typeface="Crimson Text" panose="02000503000000000000" pitchFamily="2" charset="0"/>
                <a:ea typeface="Cambria" panose="02040503050406030204" pitchFamily="18" charset="0"/>
              </a:rPr>
              <a:t>ear-on-year inflation by Division</a:t>
            </a:r>
            <a:endParaRPr lang="en-US" altLang="en-US" sz="3600" b="1" dirty="0">
              <a:solidFill>
                <a:srgbClr val="382873"/>
              </a:solidFill>
              <a:latin typeface="Crimson Text" panose="02000503000000000000" pitchFamily="2" charset="0"/>
              <a:ea typeface="Cambria" panose="02040503050406030204" pitchFamily="18" charset="0"/>
            </a:endParaRP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xmlns="" id="{587A6AC2-0264-4A0E-8A06-F2927E68192B}"/>
              </a:ext>
            </a:extLst>
          </p:cNvPr>
          <p:cNvSpPr txBox="1">
            <a:spLocks/>
          </p:cNvSpPr>
          <p:nvPr/>
        </p:nvSpPr>
        <p:spPr>
          <a:xfrm>
            <a:off x="5716827" y="6326532"/>
            <a:ext cx="301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54F868-F828-472F-BCFA-81EF005179B6}" type="slidenum">
              <a:rPr lang="en-GB" sz="1600" smtClean="0">
                <a:solidFill>
                  <a:schemeClr val="bg1"/>
                </a:solidFill>
              </a:rPr>
              <a:pPr/>
              <a:t>7</a:t>
            </a:fld>
            <a:endParaRPr lang="en-GB" sz="16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04" y="517849"/>
            <a:ext cx="11408229" cy="527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221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C1940A0E-F982-4776-A3BD-D9ACEC1FC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30351" y="6303393"/>
            <a:ext cx="430674" cy="365125"/>
          </a:xfrm>
        </p:spPr>
        <p:txBody>
          <a:bodyPr/>
          <a:lstStyle/>
          <a:p>
            <a:fld id="{5A54F868-F828-472F-BCFA-81EF005179B6}" type="slidenum">
              <a:rPr lang="en-GB" sz="2800" smtClean="0">
                <a:solidFill>
                  <a:schemeClr val="bg1"/>
                </a:solidFill>
              </a:rPr>
              <a:t>8</a:t>
            </a:fld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88B7B072-6BAF-4F41-BA30-91DE7239B332}"/>
              </a:ext>
            </a:extLst>
          </p:cNvPr>
          <p:cNvSpPr txBox="1">
            <a:spLocks/>
          </p:cNvSpPr>
          <p:nvPr/>
        </p:nvSpPr>
        <p:spPr>
          <a:xfrm>
            <a:off x="28579" y="49852"/>
            <a:ext cx="12242224" cy="4899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>
                <a:solidFill>
                  <a:srgbClr val="382873"/>
                </a:solidFill>
                <a:latin typeface="Crimson Text" panose="02000503000000000000" pitchFamily="2" charset="0"/>
                <a:ea typeface="Cambria" panose="02040503050406030204" pitchFamily="18" charset="0"/>
              </a:rPr>
              <a:t>Disaggregation of month-on-month inflation</a:t>
            </a:r>
            <a:endParaRPr lang="en-US" altLang="en-US" sz="3600" b="1" dirty="0">
              <a:solidFill>
                <a:srgbClr val="382873"/>
              </a:solidFill>
              <a:latin typeface="Crimson Text" panose="02000503000000000000" pitchFamily="2" charset="0"/>
              <a:ea typeface="Cambria" panose="02040503050406030204" pitchFamily="18" charset="0"/>
            </a:endParaRP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xmlns="" id="{56005EE3-EB68-43F1-9F26-480B53870ACF}"/>
              </a:ext>
            </a:extLst>
          </p:cNvPr>
          <p:cNvSpPr txBox="1">
            <a:spLocks noChangeAspect="1"/>
          </p:cNvSpPr>
          <p:nvPr/>
        </p:nvSpPr>
        <p:spPr>
          <a:xfrm>
            <a:off x="5588000" y="1199211"/>
            <a:ext cx="6638834" cy="4968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CA" dirty="0"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xmlns="" id="{F4789224-1568-44CE-BEC1-452E71C0EF01}"/>
              </a:ext>
            </a:extLst>
          </p:cNvPr>
          <p:cNvSpPr txBox="1">
            <a:spLocks noChangeAspect="1"/>
          </p:cNvSpPr>
          <p:nvPr/>
        </p:nvSpPr>
        <p:spPr>
          <a:xfrm>
            <a:off x="7806528" y="539843"/>
            <a:ext cx="4177554" cy="54323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SzPct val="100000"/>
            </a:pPr>
            <a:endParaRPr lang="en-US" sz="1000" b="1" dirty="0">
              <a:latin typeface="+mj-lt"/>
              <a:ea typeface="Gill Sans" charset="0"/>
              <a:cs typeface="Gill Sans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GB" sz="260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16" y="585215"/>
            <a:ext cx="11338560" cy="546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67865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angepast ontwer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ustom 4">
      <a:dk1>
        <a:sysClr val="windowText" lastClr="000000"/>
      </a:dk1>
      <a:lt1>
        <a:sysClr val="window" lastClr="FFFFFF"/>
      </a:lt1>
      <a:dk2>
        <a:srgbClr val="002060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6" id="{BBA650F7-47E7-4BA6-AA1C-2B67A0EE99EE}" vid="{0AFAB4F9-75EC-4818-A26C-785E218F43A7}"/>
    </a:ext>
  </a:extLst>
</a:theme>
</file>

<file path=ppt/theme/theme4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16892</TotalTime>
  <Words>1427</Words>
  <Application>Microsoft Office PowerPoint</Application>
  <PresentationFormat>Widescreen</PresentationFormat>
  <Paragraphs>226</Paragraphs>
  <Slides>19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7" baseType="lpstr">
      <vt:lpstr>Cambria</vt:lpstr>
      <vt:lpstr>Arial</vt:lpstr>
      <vt:lpstr>Times New Roman</vt:lpstr>
      <vt:lpstr>Wingdings</vt:lpstr>
      <vt:lpstr>Calibri Light</vt:lpstr>
      <vt:lpstr>Arial Rounded MT Bold</vt:lpstr>
      <vt:lpstr>Mangal</vt:lpstr>
      <vt:lpstr>American Typewriter</vt:lpstr>
      <vt:lpstr>Calibri</vt:lpstr>
      <vt:lpstr>AkkoW01-Regular</vt:lpstr>
      <vt:lpstr>Gill Sans</vt:lpstr>
      <vt:lpstr>Gill Sans MT</vt:lpstr>
      <vt:lpstr>Crimson Text</vt:lpstr>
      <vt:lpstr>Raleway</vt:lpstr>
      <vt:lpstr>Kantoorthema</vt:lpstr>
      <vt:lpstr>Aangepast ontwerp</vt:lpstr>
      <vt:lpstr>Office Theme</vt:lpstr>
      <vt:lpstr>Worksheet</vt:lpstr>
      <vt:lpstr>PRESS RELEASE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Laurent Smeets</dc:creator>
  <cp:lastModifiedBy>Microsoft account</cp:lastModifiedBy>
  <cp:revision>825</cp:revision>
  <cp:lastPrinted>2022-01-12T07:30:23Z</cp:lastPrinted>
  <dcterms:created xsi:type="dcterms:W3CDTF">2019-11-11T14:33:03Z</dcterms:created>
  <dcterms:modified xsi:type="dcterms:W3CDTF">2022-04-13T12:15:22Z</dcterms:modified>
</cp:coreProperties>
</file>